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1"/>
  </p:notesMasterIdLst>
  <p:sldIdLst>
    <p:sldId id="256" r:id="rId2"/>
    <p:sldId id="258" r:id="rId3"/>
    <p:sldId id="259" r:id="rId4"/>
    <p:sldId id="315" r:id="rId5"/>
    <p:sldId id="257" r:id="rId6"/>
    <p:sldId id="295" r:id="rId7"/>
    <p:sldId id="296" r:id="rId8"/>
    <p:sldId id="297" r:id="rId9"/>
    <p:sldId id="299" r:id="rId10"/>
    <p:sldId id="300" r:id="rId11"/>
    <p:sldId id="301" r:id="rId12"/>
    <p:sldId id="298" r:id="rId13"/>
    <p:sldId id="316"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302" r:id="rId46"/>
    <p:sldId id="292" r:id="rId47"/>
    <p:sldId id="305" r:id="rId48"/>
    <p:sldId id="306" r:id="rId49"/>
    <p:sldId id="304" r:id="rId50"/>
    <p:sldId id="307" r:id="rId51"/>
    <p:sldId id="308" r:id="rId52"/>
    <p:sldId id="309" r:id="rId53"/>
    <p:sldId id="310" r:id="rId54"/>
    <p:sldId id="311" r:id="rId55"/>
    <p:sldId id="312" r:id="rId56"/>
    <p:sldId id="313" r:id="rId57"/>
    <p:sldId id="314" r:id="rId58"/>
    <p:sldId id="294" r:id="rId59"/>
    <p:sldId id="293"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29"/>
  </p:normalViewPr>
  <p:slideViewPr>
    <p:cSldViewPr snapToGrid="0" snapToObjects="1">
      <p:cViewPr varScale="1">
        <p:scale>
          <a:sx n="108" d="100"/>
          <a:sy n="108" d="100"/>
        </p:scale>
        <p:origin x="1624"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 Id="rId4" Type="http://schemas.openxmlformats.org/officeDocument/2006/relationships/image" Target="../media/image2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 Id="rId4" Type="http://schemas.openxmlformats.org/officeDocument/2006/relationships/image" Target="../media/image28.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 Id="rId4" Type="http://schemas.openxmlformats.org/officeDocument/2006/relationships/image" Target="../media/image2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6" Type="http://schemas.openxmlformats.org/officeDocument/2006/relationships/image" Target="../media/image12.wmf"/><Relationship Id="rId5" Type="http://schemas.openxmlformats.org/officeDocument/2006/relationships/image" Target="../media/image17.wmf"/><Relationship Id="rId4"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3BB558-9E6E-AE46-8759-FFE7ABB47B59}" type="datetimeFigureOut">
              <a:rPr lang="en-US" smtClean="0"/>
              <a:t>2/11/19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238B15F-D114-0E44-8AD7-F08C14B173F6}" type="slidenum">
              <a:rPr lang="en-US" smtClean="0"/>
              <a:t>‹#›</a:t>
            </a:fld>
            <a:endParaRPr lang="en-US"/>
          </a:p>
        </p:txBody>
      </p:sp>
    </p:spTree>
    <p:extLst>
      <p:ext uri="{BB962C8B-B14F-4D97-AF65-F5344CB8AC3E}">
        <p14:creationId xmlns:p14="http://schemas.microsoft.com/office/powerpoint/2010/main" val="152832531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Image source: Ellis, P.D. (2010),</a:t>
            </a:r>
            <a:r>
              <a:rPr lang="en-US" baseline="0" dirty="0"/>
              <a:t> “Effect Size FAQs,” website http://</a:t>
            </a:r>
            <a:r>
              <a:rPr lang="en-US" baseline="0" dirty="0" err="1"/>
              <a:t>www.effectsizefaq.com</a:t>
            </a:r>
            <a:endParaRPr lang="en-US" dirty="0"/>
          </a:p>
        </p:txBody>
      </p:sp>
      <p:sp>
        <p:nvSpPr>
          <p:cNvPr id="4" name="Slide Number Placeholder 3"/>
          <p:cNvSpPr>
            <a:spLocks noGrp="1"/>
          </p:cNvSpPr>
          <p:nvPr>
            <p:ph type="sldNum" sz="quarter" idx="10"/>
          </p:nvPr>
        </p:nvSpPr>
        <p:spPr/>
        <p:txBody>
          <a:bodyPr/>
          <a:lstStyle/>
          <a:p>
            <a:fld id="{C238B15F-D114-0E44-8AD7-F08C14B173F6}" type="slidenum">
              <a:rPr lang="en-US" smtClean="0"/>
              <a:t>6</a:t>
            </a:fld>
            <a:endParaRPr lang="en-US"/>
          </a:p>
        </p:txBody>
      </p:sp>
    </p:spTree>
    <p:extLst>
      <p:ext uri="{BB962C8B-B14F-4D97-AF65-F5344CB8AC3E}">
        <p14:creationId xmlns:p14="http://schemas.microsoft.com/office/powerpoint/2010/main" val="1025917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looks</a:t>
            </a:r>
            <a:r>
              <a:rPr lang="en-US" baseline="0" dirty="0"/>
              <a:t> reasonable</a:t>
            </a:r>
            <a:endParaRPr lang="en-US" dirty="0"/>
          </a:p>
        </p:txBody>
      </p:sp>
      <p:sp>
        <p:nvSpPr>
          <p:cNvPr id="4" name="Slide Number Placeholder 3"/>
          <p:cNvSpPr>
            <a:spLocks noGrp="1"/>
          </p:cNvSpPr>
          <p:nvPr>
            <p:ph type="sldNum" sz="quarter" idx="10"/>
          </p:nvPr>
        </p:nvSpPr>
        <p:spPr/>
        <p:txBody>
          <a:bodyPr/>
          <a:lstStyle/>
          <a:p>
            <a:fld id="{F3B1C240-F698-41B9-965D-765DDAA56DE1}" type="slidenum">
              <a:rPr lang="en-US" smtClean="0"/>
              <a:pPr/>
              <a:t>31</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looks</a:t>
            </a:r>
            <a:r>
              <a:rPr lang="en-US" baseline="0" dirty="0"/>
              <a:t> reasonable, too!  How do we know which line we should use?</a:t>
            </a:r>
            <a:endParaRPr lang="en-US" dirty="0"/>
          </a:p>
        </p:txBody>
      </p:sp>
      <p:sp>
        <p:nvSpPr>
          <p:cNvPr id="4" name="Slide Number Placeholder 3"/>
          <p:cNvSpPr>
            <a:spLocks noGrp="1"/>
          </p:cNvSpPr>
          <p:nvPr>
            <p:ph type="sldNum" sz="quarter" idx="10"/>
          </p:nvPr>
        </p:nvSpPr>
        <p:spPr/>
        <p:txBody>
          <a:bodyPr/>
          <a:lstStyle/>
          <a:p>
            <a:fld id="{F3B1C240-F698-41B9-965D-765DDAA56DE1}" type="slidenum">
              <a:rPr lang="en-US" smtClean="0"/>
              <a:pPr/>
              <a:t>32</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line LOOKS worse than the others.  But</a:t>
            </a:r>
            <a:r>
              <a:rPr lang="en-US" baseline="0" dirty="0"/>
              <a:t> we need an objective way to quantify the degree of fit</a:t>
            </a:r>
            <a:endParaRPr lang="en-US" dirty="0"/>
          </a:p>
        </p:txBody>
      </p:sp>
      <p:sp>
        <p:nvSpPr>
          <p:cNvPr id="4" name="Slide Number Placeholder 3"/>
          <p:cNvSpPr>
            <a:spLocks noGrp="1"/>
          </p:cNvSpPr>
          <p:nvPr>
            <p:ph type="sldNum" sz="quarter" idx="10"/>
          </p:nvPr>
        </p:nvSpPr>
        <p:spPr/>
        <p:txBody>
          <a:bodyPr/>
          <a:lstStyle/>
          <a:p>
            <a:fld id="{F3B1C240-F698-41B9-965D-765DDAA56DE1}" type="slidenum">
              <a:rPr lang="en-US" smtClean="0"/>
              <a:pPr/>
              <a:t>33</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need an quantitative</a:t>
            </a:r>
            <a:r>
              <a:rPr lang="en-US" baseline="0" dirty="0"/>
              <a:t> measure of “fit”</a:t>
            </a:r>
          </a:p>
          <a:p>
            <a:endParaRPr lang="en-US" baseline="0" dirty="0"/>
          </a:p>
          <a:p>
            <a:r>
              <a:rPr lang="en-US" baseline="0" dirty="0"/>
              <a:t>To measure fit, we need to define some other concepts.</a:t>
            </a:r>
            <a:endParaRPr lang="en-US" dirty="0"/>
          </a:p>
        </p:txBody>
      </p:sp>
      <p:sp>
        <p:nvSpPr>
          <p:cNvPr id="4" name="Slide Number Placeholder 3"/>
          <p:cNvSpPr>
            <a:spLocks noGrp="1"/>
          </p:cNvSpPr>
          <p:nvPr>
            <p:ph type="sldNum" sz="quarter" idx="10"/>
          </p:nvPr>
        </p:nvSpPr>
        <p:spPr/>
        <p:txBody>
          <a:bodyPr/>
          <a:lstStyle/>
          <a:p>
            <a:fld id="{F3B1C240-F698-41B9-965D-765DDAA56DE1}" type="slidenum">
              <a:rPr lang="en-US" smtClean="0"/>
              <a:pPr/>
              <a:t>34</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Every point along</a:t>
            </a:r>
            <a:r>
              <a:rPr lang="en-US" baseline="0" dirty="0"/>
              <a:t> the line is a predicted value</a:t>
            </a:r>
            <a:endParaRPr lang="en-US" dirty="0"/>
          </a:p>
        </p:txBody>
      </p:sp>
      <p:sp>
        <p:nvSpPr>
          <p:cNvPr id="4" name="Slide Number Placeholder 3"/>
          <p:cNvSpPr>
            <a:spLocks noGrp="1"/>
          </p:cNvSpPr>
          <p:nvPr>
            <p:ph type="sldNum" sz="quarter" idx="10"/>
          </p:nvPr>
        </p:nvSpPr>
        <p:spPr/>
        <p:txBody>
          <a:bodyPr/>
          <a:lstStyle/>
          <a:p>
            <a:fld id="{AB9102FC-B8EE-47CD-89AD-2FD4F15FD02B}" type="slidenum">
              <a:rPr lang="en-US" smtClean="0"/>
              <a:pPr/>
              <a:t>35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B9102FC-B8EE-47CD-89AD-2FD4F15FD02B}" type="slidenum">
              <a:rPr lang="en-US" smtClean="0"/>
              <a:pPr/>
              <a:t>36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B9102FC-B8EE-47CD-89AD-2FD4F15FD02B}" type="slidenum">
              <a:rPr lang="en-US" smtClean="0"/>
              <a:pPr/>
              <a:t>37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B9102FC-B8EE-47CD-89AD-2FD4F15FD02B}" type="slidenum">
              <a:rPr lang="en-US" smtClean="0"/>
              <a:pPr/>
              <a:t>38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3B1C240-F698-41B9-965D-765DDAA56DE1}" type="slidenum">
              <a:rPr lang="en-US" smtClean="0"/>
              <a:pPr/>
              <a:t>39</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3B1C240-F698-41B9-965D-765DDAA56DE1}" type="slidenum">
              <a:rPr lang="en-US" smtClean="0"/>
              <a:pPr/>
              <a:t>40</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a:t>
            </a:r>
            <a:r>
              <a:rPr lang="en-US" baseline="0" dirty="0"/>
              <a:t> hypothesis: innocent</a:t>
            </a:r>
          </a:p>
          <a:p>
            <a:r>
              <a:rPr lang="en-US" dirty="0"/>
              <a:t>Type 1 Error: False</a:t>
            </a:r>
            <a:r>
              <a:rPr lang="en-US" baseline="0" dirty="0"/>
              <a:t> positive </a:t>
            </a:r>
            <a:r>
              <a:rPr lang="mr-IN" baseline="0" dirty="0"/>
              <a:t>–</a:t>
            </a:r>
            <a:r>
              <a:rPr lang="en-US" baseline="0" dirty="0"/>
              <a:t> when you reject the null and it is actually true</a:t>
            </a:r>
          </a:p>
          <a:p>
            <a:r>
              <a:rPr lang="en-US" baseline="0" dirty="0"/>
              <a:t>In this case, a Type 1 error is finding a guilty verdict when they are actually innocent</a:t>
            </a:r>
          </a:p>
          <a:p>
            <a:endParaRPr lang="en-US" baseline="0" dirty="0"/>
          </a:p>
          <a:p>
            <a:r>
              <a:rPr lang="en-US" baseline="0" dirty="0"/>
              <a:t>Type 2 Error: False negative </a:t>
            </a:r>
            <a:r>
              <a:rPr lang="mr-IN" baseline="0" dirty="0"/>
              <a:t>–</a:t>
            </a:r>
            <a:r>
              <a:rPr lang="en-US" baseline="0" dirty="0"/>
              <a:t> when you accept the null hypothesis and it is actually false</a:t>
            </a:r>
          </a:p>
          <a:p>
            <a:r>
              <a:rPr lang="en-US" baseline="0" dirty="0"/>
              <a:t>In this case, a Type 2 error is finding a not guilty verdict when they are actually guilty</a:t>
            </a:r>
            <a:endParaRPr lang="en-US" dirty="0"/>
          </a:p>
        </p:txBody>
      </p:sp>
      <p:sp>
        <p:nvSpPr>
          <p:cNvPr id="4" name="Slide Number Placeholder 3"/>
          <p:cNvSpPr>
            <a:spLocks noGrp="1"/>
          </p:cNvSpPr>
          <p:nvPr>
            <p:ph type="sldNum" sz="quarter" idx="10"/>
          </p:nvPr>
        </p:nvSpPr>
        <p:spPr/>
        <p:txBody>
          <a:bodyPr/>
          <a:lstStyle/>
          <a:p>
            <a:fld id="{C238B15F-D114-0E44-8AD7-F08C14B173F6}" type="slidenum">
              <a:rPr lang="en-US" smtClean="0"/>
              <a:t>7</a:t>
            </a:fld>
            <a:endParaRPr lang="en-US"/>
          </a:p>
        </p:txBody>
      </p:sp>
    </p:spTree>
    <p:extLst>
      <p:ext uri="{BB962C8B-B14F-4D97-AF65-F5344CB8AC3E}">
        <p14:creationId xmlns:p14="http://schemas.microsoft.com/office/powerpoint/2010/main" val="2754093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Emphasize: for</a:t>
            </a:r>
            <a:r>
              <a:rPr lang="en-US" baseline="0" dirty="0"/>
              <a:t> the same regression model, every realization of RANDOM ERRORS (randomness) will mean that the data do not perfectly line up with the original.  We ESTIMATE the population model using the sample data, but will never recover the actual parameters.  Just like with other statistics, such as the sample mean</a:t>
            </a:r>
            <a:endParaRPr lang="en-US" dirty="0"/>
          </a:p>
        </p:txBody>
      </p:sp>
      <p:sp>
        <p:nvSpPr>
          <p:cNvPr id="4" name="Slide Number Placeholder 3"/>
          <p:cNvSpPr>
            <a:spLocks noGrp="1"/>
          </p:cNvSpPr>
          <p:nvPr>
            <p:ph type="sldNum" sz="quarter" idx="10"/>
          </p:nvPr>
        </p:nvSpPr>
        <p:spPr/>
        <p:txBody>
          <a:bodyPr/>
          <a:lstStyle/>
          <a:p>
            <a:fld id="{F3B1C240-F698-41B9-965D-765DDAA56DE1}" type="slidenum">
              <a:rPr lang="en-US" smtClean="0"/>
              <a:pPr/>
              <a:t>41</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3B1C240-F698-41B9-965D-765DDAA56DE1}" type="slidenum">
              <a:rPr lang="en-US" smtClean="0"/>
              <a:pPr/>
              <a:t>42</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3B1C240-F698-41B9-965D-765DDAA56DE1}" type="slidenum">
              <a:rPr lang="en-US" smtClean="0"/>
              <a:pPr/>
              <a:t>43</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3B1C240-F698-41B9-965D-765DDAA56DE1}" type="slidenum">
              <a:rPr lang="en-US" smtClean="0"/>
              <a:pPr/>
              <a:t>44</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3B1C240-F698-41B9-965D-765DDAA56DE1}" type="slidenum">
              <a:rPr lang="en-US" smtClean="0"/>
              <a:pPr/>
              <a:t>46</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test1 = 6*hours + 55</a:t>
            </a:r>
          </a:p>
          <a:p>
            <a:endParaRPr lang="en-US" dirty="0"/>
          </a:p>
          <a:p>
            <a:r>
              <a:rPr lang="en-US" dirty="0"/>
              <a:t>test2 = 2*hours + 70</a:t>
            </a:r>
          </a:p>
          <a:p>
            <a:endParaRPr lang="en-US" dirty="0"/>
          </a:p>
          <a:p>
            <a:r>
              <a:rPr lang="en-US" dirty="0"/>
              <a:t>Slope = 74-72/2-1</a:t>
            </a:r>
            <a:r>
              <a:rPr lang="en-US" baseline="0" dirty="0"/>
              <a:t> = 2   y=70+2x</a:t>
            </a:r>
            <a:endParaRPr lang="en-US" dirty="0"/>
          </a:p>
        </p:txBody>
      </p:sp>
      <p:sp>
        <p:nvSpPr>
          <p:cNvPr id="4" name="Slide Number Placeholder 3"/>
          <p:cNvSpPr>
            <a:spLocks noGrp="1"/>
          </p:cNvSpPr>
          <p:nvPr>
            <p:ph type="sldNum" sz="quarter" idx="10"/>
          </p:nvPr>
        </p:nvSpPr>
        <p:spPr/>
        <p:txBody>
          <a:bodyPr/>
          <a:lstStyle/>
          <a:p>
            <a:fld id="{F3B1C240-F698-41B9-965D-765DDAA56DE1}" type="slidenum">
              <a:rPr lang="en-US" smtClean="0"/>
              <a:pPr/>
              <a:t>19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3B1C240-F698-41B9-965D-765DDAA56DE1}" type="slidenum">
              <a:rPr lang="en-US" smtClean="0"/>
              <a:pPr/>
              <a:t>20</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3B1C240-F698-41B9-965D-765DDAA56DE1}" type="slidenum">
              <a:rPr lang="en-US" smtClean="0"/>
              <a:pPr/>
              <a:t>21</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correlation, r=0.72 – fairly high</a:t>
            </a:r>
            <a:endParaRPr lang="en-US" dirty="0"/>
          </a:p>
        </p:txBody>
      </p:sp>
      <p:sp>
        <p:nvSpPr>
          <p:cNvPr id="4" name="Slide Number Placeholder 3"/>
          <p:cNvSpPr>
            <a:spLocks noGrp="1"/>
          </p:cNvSpPr>
          <p:nvPr>
            <p:ph type="sldNum" sz="quarter" idx="10"/>
          </p:nvPr>
        </p:nvSpPr>
        <p:spPr/>
        <p:txBody>
          <a:bodyPr/>
          <a:lstStyle/>
          <a:p>
            <a:fld id="{0D0E4867-BE34-AA4B-B683-48875C94BA78}" type="slidenum">
              <a:rPr lang="en-US" smtClean="0"/>
              <a:t>27</a:t>
            </a:fld>
            <a:endParaRPr lang="en-US"/>
          </a:p>
        </p:txBody>
      </p:sp>
    </p:spTree>
    <p:extLst>
      <p:ext uri="{BB962C8B-B14F-4D97-AF65-F5344CB8AC3E}">
        <p14:creationId xmlns:p14="http://schemas.microsoft.com/office/powerpoint/2010/main" val="3416361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3B1C240-F698-41B9-965D-765DDAA56DE1}" type="slidenum">
              <a:rPr lang="en-US" smtClean="0"/>
              <a:pPr/>
              <a:t>28</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3B1C240-F698-41B9-965D-765DDAA56DE1}" type="slidenum">
              <a:rPr lang="en-US" smtClean="0"/>
              <a:pPr/>
              <a:t>29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B9102FC-B8EE-47CD-89AD-2FD4F15FD02B}" type="slidenum">
              <a:rPr lang="en-US" smtClean="0"/>
              <a:pPr/>
              <a:t>30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B8E18587-C9AB-F241-8ADC-63AB86CB69F4}" type="datetimeFigureOut">
              <a:rPr lang="en-US" smtClean="0"/>
              <a:t>2/11/19</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119C4126-D7E9-C243-A9CF-374F02F9540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8E18587-C9AB-F241-8ADC-63AB86CB69F4}" type="datetimeFigureOut">
              <a:rPr lang="en-US" smtClean="0"/>
              <a:t>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9C4126-D7E9-C243-A9CF-374F02F9540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8E18587-C9AB-F241-8ADC-63AB86CB69F4}" type="datetimeFigureOut">
              <a:rPr lang="en-US" smtClean="0"/>
              <a:t>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9C4126-D7E9-C243-A9CF-374F02F9540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8E18587-C9AB-F241-8ADC-63AB86CB69F4}" type="datetimeFigureOut">
              <a:rPr lang="en-US" smtClean="0"/>
              <a:t>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9C4126-D7E9-C243-A9CF-374F02F95403}" type="slidenum">
              <a:rPr lang="en-US" smtClean="0"/>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B8E18587-C9AB-F241-8ADC-63AB86CB69F4}" type="datetimeFigureOut">
              <a:rPr lang="en-US" smtClean="0"/>
              <a:t>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9C4126-D7E9-C243-A9CF-374F02F95403}" type="slidenum">
              <a:rPr lang="en-US" smtClean="0"/>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8E18587-C9AB-F241-8ADC-63AB86CB69F4}" type="datetimeFigureOut">
              <a:rPr lang="en-US" smtClean="0"/>
              <a:t>2/11/19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9C4126-D7E9-C243-A9CF-374F02F95403}" type="slidenum">
              <a:rPr lang="en-US" smtClean="0"/>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B8E18587-C9AB-F241-8ADC-63AB86CB69F4}" type="datetimeFigureOut">
              <a:rPr lang="en-US" smtClean="0"/>
              <a:t>2/11/19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9C4126-D7E9-C243-A9CF-374F02F95403}"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8E18587-C9AB-F241-8ADC-63AB86CB69F4}" type="datetimeFigureOut">
              <a:rPr lang="en-US" smtClean="0"/>
              <a:t>2/11/19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9C4126-D7E9-C243-A9CF-374F02F95403}" type="slidenum">
              <a:rPr lang="en-US" smtClean="0"/>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E18587-C9AB-F241-8ADC-63AB86CB69F4}" type="datetimeFigureOut">
              <a:rPr lang="en-US" smtClean="0"/>
              <a:t>2/11/19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9C4126-D7E9-C243-A9CF-374F02F9540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B8E18587-C9AB-F241-8ADC-63AB86CB69F4}" type="datetimeFigureOut">
              <a:rPr lang="en-US" smtClean="0"/>
              <a:t>2/11/19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9C4126-D7E9-C243-A9CF-374F02F95403}"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Drag picture to placeholder or click icon to add</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B8E18587-C9AB-F241-8ADC-63AB86CB69F4}" type="datetimeFigureOut">
              <a:rPr lang="en-US" smtClean="0"/>
              <a:t>2/11/19</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119C4126-D7E9-C243-A9CF-374F02F95403}" type="slidenum">
              <a:rPr lang="en-US" smtClean="0"/>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B8E18587-C9AB-F241-8ADC-63AB86CB69F4}" type="datetimeFigureOut">
              <a:rPr lang="en-US" smtClean="0"/>
              <a:t>2/11/19</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119C4126-D7E9-C243-A9CF-374F02F9540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6.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wmf"/></Relationships>
</file>

<file path=ppt/slides/_rels/slide1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2.wmf"/></Relationships>
</file>

<file path=ppt/slides/_rels/slide23.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oleObject" Target="../embeddings/oleObject9.bin"/><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4.wmf"/><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16.wmf"/><Relationship Id="rId4" Type="http://schemas.openxmlformats.org/officeDocument/2006/relationships/image" Target="../media/image13.wmf"/><Relationship Id="rId9" Type="http://schemas.openxmlformats.org/officeDocument/2006/relationships/oleObject" Target="../embeddings/oleObject7.bin"/><Relationship Id="rId14" Type="http://schemas.openxmlformats.org/officeDocument/2006/relationships/image" Target="../media/image12.wmf"/></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8.wmf"/><Relationship Id="rId4" Type="http://schemas.openxmlformats.org/officeDocument/2006/relationships/oleObject" Target="../embeddings/oleObject10.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0.emf"/><Relationship Id="rId4" Type="http://schemas.openxmlformats.org/officeDocument/2006/relationships/image" Target="../media/image12.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2.wmf"/></Relationships>
</file>

<file path=ppt/slides/_rels/slide2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2.wmf"/><Relationship Id="rId4" Type="http://schemas.openxmlformats.org/officeDocument/2006/relationships/oleObject" Target="../embeddings/oleObject13.bin"/></Relationships>
</file>

<file path=ppt/slides/_rels/slide3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5.bin"/><Relationship Id="rId5" Type="http://schemas.openxmlformats.org/officeDocument/2006/relationships/image" Target="../media/image23.wmf"/><Relationship Id="rId4" Type="http://schemas.openxmlformats.org/officeDocument/2006/relationships/oleObject" Target="../embeddings/oleObject14.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15.xml"/><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7.bin"/><Relationship Id="rId11" Type="http://schemas.openxmlformats.org/officeDocument/2006/relationships/image" Target="../media/image28.wmf"/><Relationship Id="rId5" Type="http://schemas.openxmlformats.org/officeDocument/2006/relationships/image" Target="../media/image25.wmf"/><Relationship Id="rId10" Type="http://schemas.openxmlformats.org/officeDocument/2006/relationships/oleObject" Target="../embeddings/oleObject19.bin"/><Relationship Id="rId4" Type="http://schemas.openxmlformats.org/officeDocument/2006/relationships/oleObject" Target="../embeddings/oleObject16.bin"/><Relationship Id="rId9" Type="http://schemas.openxmlformats.org/officeDocument/2006/relationships/image" Target="../media/image27.w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notesSlide" Target="../notesSlides/notesSlide16.xml"/><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1.bin"/><Relationship Id="rId11" Type="http://schemas.openxmlformats.org/officeDocument/2006/relationships/image" Target="../media/image28.wmf"/><Relationship Id="rId5" Type="http://schemas.openxmlformats.org/officeDocument/2006/relationships/image" Target="../media/image25.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27.wmf"/></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17.xml"/><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5.bin"/><Relationship Id="rId11" Type="http://schemas.openxmlformats.org/officeDocument/2006/relationships/image" Target="../media/image28.wmf"/><Relationship Id="rId5" Type="http://schemas.openxmlformats.org/officeDocument/2006/relationships/image" Target="../media/image25.wmf"/><Relationship Id="rId10" Type="http://schemas.openxmlformats.org/officeDocument/2006/relationships/oleObject" Target="../embeddings/oleObject27.bin"/><Relationship Id="rId4" Type="http://schemas.openxmlformats.org/officeDocument/2006/relationships/oleObject" Target="../embeddings/oleObject24.bin"/><Relationship Id="rId9" Type="http://schemas.openxmlformats.org/officeDocument/2006/relationships/image" Target="../media/image27.wmf"/></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30.bin"/><Relationship Id="rId13" Type="http://schemas.openxmlformats.org/officeDocument/2006/relationships/image" Target="../media/image33.wmf"/><Relationship Id="rId3" Type="http://schemas.openxmlformats.org/officeDocument/2006/relationships/notesSlide" Target="../notesSlides/notesSlide18.xml"/><Relationship Id="rId7" Type="http://schemas.openxmlformats.org/officeDocument/2006/relationships/image" Target="../media/image30.wmf"/><Relationship Id="rId12"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29.bin"/><Relationship Id="rId11" Type="http://schemas.openxmlformats.org/officeDocument/2006/relationships/image" Target="../media/image32.wmf"/><Relationship Id="rId5" Type="http://schemas.openxmlformats.org/officeDocument/2006/relationships/image" Target="../media/image29.wmf"/><Relationship Id="rId15" Type="http://schemas.openxmlformats.org/officeDocument/2006/relationships/image" Target="../media/image34.wmf"/><Relationship Id="rId10" Type="http://schemas.openxmlformats.org/officeDocument/2006/relationships/oleObject" Target="../embeddings/oleObject31.bin"/><Relationship Id="rId4" Type="http://schemas.openxmlformats.org/officeDocument/2006/relationships/oleObject" Target="../embeddings/oleObject28.bin"/><Relationship Id="rId9" Type="http://schemas.openxmlformats.org/officeDocument/2006/relationships/image" Target="../media/image31.wmf"/><Relationship Id="rId14" Type="http://schemas.openxmlformats.org/officeDocument/2006/relationships/oleObject" Target="../embeddings/oleObject33.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notesSlide" Target="../notesSlides/notesSlide19.xml"/><Relationship Id="rId7" Type="http://schemas.openxmlformats.org/officeDocument/2006/relationships/image" Target="../media/image36.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35.bin"/><Relationship Id="rId5" Type="http://schemas.openxmlformats.org/officeDocument/2006/relationships/image" Target="../media/image35.wmf"/><Relationship Id="rId4" Type="http://schemas.openxmlformats.org/officeDocument/2006/relationships/oleObject" Target="../embeddings/oleObject34.bin"/><Relationship Id="rId9" Type="http://schemas.openxmlformats.org/officeDocument/2006/relationships/image" Target="../media/image37.w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38.wmf"/><Relationship Id="rId5" Type="http://schemas.openxmlformats.org/officeDocument/2006/relationships/oleObject" Target="../embeddings/oleObject37.bin"/><Relationship Id="rId4" Type="http://schemas.openxmlformats.org/officeDocument/2006/relationships/image" Target="../media/image39.em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40.wmf"/><Relationship Id="rId5" Type="http://schemas.openxmlformats.org/officeDocument/2006/relationships/oleObject" Target="../embeddings/oleObject38.bin"/><Relationship Id="rId4" Type="http://schemas.openxmlformats.org/officeDocument/2006/relationships/image" Target="../media/image41.em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42.wmf"/><Relationship Id="rId5" Type="http://schemas.openxmlformats.org/officeDocument/2006/relationships/oleObject" Target="../embeddings/oleObject39.bin"/><Relationship Id="rId4" Type="http://schemas.openxmlformats.org/officeDocument/2006/relationships/image" Target="../media/image43.em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44.wmf"/><Relationship Id="rId5" Type="http://schemas.openxmlformats.org/officeDocument/2006/relationships/oleObject" Target="../embeddings/oleObject40.bin"/><Relationship Id="rId4" Type="http://schemas.openxmlformats.org/officeDocument/2006/relationships/image" Target="../media/image45.emf"/></Relationships>
</file>

<file path=ppt/slides/_rels/slide4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oleObject" Target="../embeddings/oleObject41.bin"/><Relationship Id="rId7"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36.wmf"/><Relationship Id="rId5" Type="http://schemas.openxmlformats.org/officeDocument/2006/relationships/oleObject" Target="../embeddings/oleObject42.bin"/><Relationship Id="rId4" Type="http://schemas.openxmlformats.org/officeDocument/2006/relationships/image" Target="../media/image35.w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Bivariate Regression</a:t>
            </a:r>
          </a:p>
        </p:txBody>
      </p:sp>
      <p:sp>
        <p:nvSpPr>
          <p:cNvPr id="3" name="Subtitle 2"/>
          <p:cNvSpPr>
            <a:spLocks noGrp="1"/>
          </p:cNvSpPr>
          <p:nvPr>
            <p:ph type="subTitle" idx="1"/>
          </p:nvPr>
        </p:nvSpPr>
        <p:spPr/>
        <p:txBody>
          <a:bodyPr/>
          <a:lstStyle/>
          <a:p>
            <a:r>
              <a:rPr lang="en-US" dirty="0"/>
              <a:t>SSI II</a:t>
            </a:r>
          </a:p>
          <a:p>
            <a:r>
              <a:rPr lang="en-US" dirty="0"/>
              <a:t>February 12, 2019</a:t>
            </a:r>
          </a:p>
        </p:txBody>
      </p:sp>
    </p:spTree>
    <p:extLst>
      <p:ext uri="{BB962C8B-B14F-4D97-AF65-F5344CB8AC3E}">
        <p14:creationId xmlns:p14="http://schemas.microsoft.com/office/powerpoint/2010/main" val="1862019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When the village boy cried wolf:</a:t>
            </a:r>
          </a:p>
          <a:p>
            <a:pPr lvl="1"/>
            <a:r>
              <a:rPr lang="en-US" dirty="0"/>
              <a:t>There not being a wolf is the null hypothesis</a:t>
            </a:r>
          </a:p>
          <a:p>
            <a:pPr lvl="1"/>
            <a:endParaRPr lang="en-US" dirty="0"/>
          </a:p>
          <a:p>
            <a:r>
              <a:rPr lang="en-US" dirty="0"/>
              <a:t>The villagers </a:t>
            </a:r>
            <a:r>
              <a:rPr lang="en-US" b="1" dirty="0">
                <a:solidFill>
                  <a:srgbClr val="FF0000"/>
                </a:solidFill>
              </a:rPr>
              <a:t>first</a:t>
            </a:r>
            <a:r>
              <a:rPr lang="en-US" dirty="0">
                <a:solidFill>
                  <a:srgbClr val="FF0000"/>
                </a:solidFill>
              </a:rPr>
              <a:t> </a:t>
            </a:r>
            <a:r>
              <a:rPr lang="en-US" dirty="0"/>
              <a:t>made a type </a:t>
            </a:r>
            <a:r>
              <a:rPr lang="en-US" b="1" dirty="0">
                <a:solidFill>
                  <a:srgbClr val="FF0000"/>
                </a:solidFill>
              </a:rPr>
              <a:t>I</a:t>
            </a:r>
            <a:r>
              <a:rPr lang="en-US" dirty="0">
                <a:solidFill>
                  <a:srgbClr val="FF0000"/>
                </a:solidFill>
              </a:rPr>
              <a:t> </a:t>
            </a:r>
            <a:r>
              <a:rPr lang="en-US" dirty="0"/>
              <a:t>error in believing him </a:t>
            </a:r>
          </a:p>
          <a:p>
            <a:r>
              <a:rPr lang="en-US" dirty="0"/>
              <a:t>The villagers </a:t>
            </a:r>
            <a:r>
              <a:rPr lang="en-US" b="1" dirty="0">
                <a:solidFill>
                  <a:srgbClr val="FF0000"/>
                </a:solidFill>
              </a:rPr>
              <a:t>second</a:t>
            </a:r>
            <a:r>
              <a:rPr lang="en-US" dirty="0">
                <a:solidFill>
                  <a:srgbClr val="FF0000"/>
                </a:solidFill>
              </a:rPr>
              <a:t> </a:t>
            </a:r>
            <a:r>
              <a:rPr lang="en-US" dirty="0"/>
              <a:t>made a type </a:t>
            </a:r>
            <a:r>
              <a:rPr lang="en-US" b="1" dirty="0">
                <a:solidFill>
                  <a:srgbClr val="FF0000"/>
                </a:solidFill>
              </a:rPr>
              <a:t>II</a:t>
            </a:r>
            <a:r>
              <a:rPr lang="en-US" dirty="0">
                <a:solidFill>
                  <a:srgbClr val="FF0000"/>
                </a:solidFill>
              </a:rPr>
              <a:t> </a:t>
            </a:r>
            <a:r>
              <a:rPr lang="en-US" dirty="0"/>
              <a:t>error in not believing him</a:t>
            </a:r>
          </a:p>
        </p:txBody>
      </p:sp>
      <p:sp>
        <p:nvSpPr>
          <p:cNvPr id="3" name="Title 2"/>
          <p:cNvSpPr>
            <a:spLocks noGrp="1"/>
          </p:cNvSpPr>
          <p:nvPr>
            <p:ph type="title"/>
          </p:nvPr>
        </p:nvSpPr>
        <p:spPr/>
        <p:txBody>
          <a:bodyPr/>
          <a:lstStyle/>
          <a:p>
            <a:r>
              <a:rPr lang="en-US" dirty="0"/>
              <a:t>Another way to remember</a:t>
            </a:r>
            <a:r>
              <a:rPr lang="mr-IN" dirty="0"/>
              <a:t>…</a:t>
            </a:r>
            <a:r>
              <a:rPr lang="en-US" dirty="0"/>
              <a:t> </a:t>
            </a:r>
          </a:p>
        </p:txBody>
      </p:sp>
    </p:spTree>
    <p:extLst>
      <p:ext uri="{BB962C8B-B14F-4D97-AF65-F5344CB8AC3E}">
        <p14:creationId xmlns:p14="http://schemas.microsoft.com/office/powerpoint/2010/main" val="364893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04528"/>
            <a:ext cx="8229600" cy="5227272"/>
          </a:xfrm>
        </p:spPr>
        <p:txBody>
          <a:bodyPr>
            <a:normAutofit/>
          </a:bodyPr>
          <a:lstStyle/>
          <a:p>
            <a:r>
              <a:rPr lang="en-US" dirty="0"/>
              <a:t>“Once bitten, twice shy”</a:t>
            </a:r>
          </a:p>
          <a:p>
            <a:r>
              <a:rPr lang="en-US" dirty="0"/>
              <a:t>Innocent until proven guilty</a:t>
            </a:r>
          </a:p>
          <a:p>
            <a:pPr lvl="1"/>
            <a:r>
              <a:rPr lang="en-US" dirty="0"/>
              <a:t>So not proving an innocent man guilty is of primary concern, whereas letting a guilty man go free is of secondary concern</a:t>
            </a:r>
          </a:p>
          <a:p>
            <a:pPr lvl="1"/>
            <a:r>
              <a:rPr lang="en-US" dirty="0"/>
              <a:t>“Innocent” starts with an “I”</a:t>
            </a:r>
          </a:p>
          <a:p>
            <a:r>
              <a:rPr lang="en-US" dirty="0"/>
              <a:t>The “P” in false positive has one vertical line; the “N” in false negative has two vertical lines</a:t>
            </a:r>
          </a:p>
          <a:p>
            <a:r>
              <a:rPr lang="en-US" dirty="0"/>
              <a:t>“RAAR” like a lion </a:t>
            </a:r>
            <a:r>
              <a:rPr lang="mr-IN" dirty="0"/>
              <a:t>–</a:t>
            </a:r>
            <a:r>
              <a:rPr lang="en-US" dirty="0"/>
              <a:t> first </a:t>
            </a:r>
            <a:r>
              <a:rPr lang="en-US" dirty="0">
                <a:solidFill>
                  <a:srgbClr val="FF0000"/>
                </a:solidFill>
              </a:rPr>
              <a:t>R</a:t>
            </a:r>
            <a:r>
              <a:rPr lang="en-US" dirty="0"/>
              <a:t>eject when we should </a:t>
            </a:r>
            <a:r>
              <a:rPr lang="en-US" dirty="0">
                <a:solidFill>
                  <a:srgbClr val="FF0000"/>
                </a:solidFill>
              </a:rPr>
              <a:t>A</a:t>
            </a:r>
            <a:r>
              <a:rPr lang="en-US" dirty="0"/>
              <a:t>ccept (type I), second </a:t>
            </a:r>
            <a:r>
              <a:rPr lang="en-US" dirty="0">
                <a:solidFill>
                  <a:srgbClr val="FF0000"/>
                </a:solidFill>
              </a:rPr>
              <a:t>A</a:t>
            </a:r>
            <a:r>
              <a:rPr lang="en-US" dirty="0"/>
              <a:t>ccept when we should </a:t>
            </a:r>
            <a:r>
              <a:rPr lang="en-US" dirty="0">
                <a:solidFill>
                  <a:srgbClr val="FF0000"/>
                </a:solidFill>
              </a:rPr>
              <a:t>R</a:t>
            </a:r>
            <a:r>
              <a:rPr lang="en-US" dirty="0"/>
              <a:t>eject (type II)</a:t>
            </a:r>
          </a:p>
          <a:p>
            <a:r>
              <a:rPr lang="en-US" dirty="0"/>
              <a:t>“It’s Type I not II when the null is true”</a:t>
            </a:r>
          </a:p>
        </p:txBody>
      </p:sp>
      <p:sp>
        <p:nvSpPr>
          <p:cNvPr id="3" name="Title 2"/>
          <p:cNvSpPr>
            <a:spLocks noGrp="1"/>
          </p:cNvSpPr>
          <p:nvPr>
            <p:ph type="title"/>
          </p:nvPr>
        </p:nvSpPr>
        <p:spPr>
          <a:xfrm>
            <a:off x="457200" y="-38472"/>
            <a:ext cx="8229600" cy="1143000"/>
          </a:xfrm>
        </p:spPr>
        <p:txBody>
          <a:bodyPr/>
          <a:lstStyle/>
          <a:p>
            <a:r>
              <a:rPr lang="en-US" dirty="0"/>
              <a:t>Others</a:t>
            </a:r>
            <a:r>
              <a:rPr lang="mr-IN" dirty="0"/>
              <a:t>…</a:t>
            </a:r>
            <a:endParaRPr lang="en-US" dirty="0"/>
          </a:p>
        </p:txBody>
      </p:sp>
    </p:spTree>
    <p:extLst>
      <p:ext uri="{BB962C8B-B14F-4D97-AF65-F5344CB8AC3E}">
        <p14:creationId xmlns:p14="http://schemas.microsoft.com/office/powerpoint/2010/main" val="1036716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Lessening the chance of one type will increase the chance of the other</a:t>
            </a:r>
          </a:p>
          <a:p>
            <a:endParaRPr lang="en-US" dirty="0"/>
          </a:p>
          <a:p>
            <a:r>
              <a:rPr lang="en-US" dirty="0"/>
              <a:t>The chance of each depends on the significance level you choose</a:t>
            </a:r>
          </a:p>
          <a:p>
            <a:endParaRPr lang="en-US" dirty="0"/>
          </a:p>
          <a:p>
            <a:r>
              <a:rPr lang="en-US" dirty="0"/>
              <a:t>When might we be more willing to accept Type I errors?  Less willing?</a:t>
            </a:r>
          </a:p>
        </p:txBody>
      </p:sp>
      <p:sp>
        <p:nvSpPr>
          <p:cNvPr id="3" name="Title 2"/>
          <p:cNvSpPr>
            <a:spLocks noGrp="1"/>
          </p:cNvSpPr>
          <p:nvPr>
            <p:ph type="title"/>
          </p:nvPr>
        </p:nvSpPr>
        <p:spPr/>
        <p:txBody>
          <a:bodyPr/>
          <a:lstStyle/>
          <a:p>
            <a:r>
              <a:rPr lang="en-US" dirty="0"/>
              <a:t>Type I and Type II Errors</a:t>
            </a:r>
          </a:p>
        </p:txBody>
      </p:sp>
    </p:spTree>
    <p:extLst>
      <p:ext uri="{BB962C8B-B14F-4D97-AF65-F5344CB8AC3E}">
        <p14:creationId xmlns:p14="http://schemas.microsoft.com/office/powerpoint/2010/main" val="2370582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14B8A-C316-D14E-B6AD-9FC904D12E39}"/>
              </a:ext>
            </a:extLst>
          </p:cNvPr>
          <p:cNvSpPr>
            <a:spLocks noGrp="1"/>
          </p:cNvSpPr>
          <p:nvPr>
            <p:ph type="title"/>
          </p:nvPr>
        </p:nvSpPr>
        <p:spPr/>
        <p:txBody>
          <a:bodyPr/>
          <a:lstStyle/>
          <a:p>
            <a:r>
              <a:rPr lang="en-US" dirty="0"/>
              <a:t>Regression</a:t>
            </a:r>
          </a:p>
        </p:txBody>
      </p:sp>
      <p:sp>
        <p:nvSpPr>
          <p:cNvPr id="3" name="Text Placeholder 2">
            <a:extLst>
              <a:ext uri="{FF2B5EF4-FFF2-40B4-BE49-F238E27FC236}">
                <a16:creationId xmlns:a16="http://schemas.microsoft.com/office/drawing/2014/main" id="{D27DB3FB-02D0-FB49-BDB5-375BD023FE1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60640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Slope – Amount of increase in Y associated with a 1 unit increase in X </a:t>
            </a:r>
          </a:p>
        </p:txBody>
      </p:sp>
      <p:sp>
        <p:nvSpPr>
          <p:cNvPr id="3" name="Title 2"/>
          <p:cNvSpPr>
            <a:spLocks noGrp="1"/>
          </p:cNvSpPr>
          <p:nvPr>
            <p:ph type="title"/>
          </p:nvPr>
        </p:nvSpPr>
        <p:spPr>
          <a:xfrm>
            <a:off x="481004" y="274638"/>
            <a:ext cx="8475156" cy="1143000"/>
          </a:xfrm>
        </p:spPr>
        <p:txBody>
          <a:bodyPr>
            <a:normAutofit fontScale="90000"/>
          </a:bodyPr>
          <a:lstStyle/>
          <a:p>
            <a:r>
              <a:rPr lang="en-US" dirty="0"/>
              <a:t>Algebra Review: Equation of a Line</a:t>
            </a:r>
          </a:p>
        </p:txBody>
      </p:sp>
      <p:grpSp>
        <p:nvGrpSpPr>
          <p:cNvPr id="11" name="Group 10"/>
          <p:cNvGrpSpPr/>
          <p:nvPr/>
        </p:nvGrpSpPr>
        <p:grpSpPr>
          <a:xfrm>
            <a:off x="2791805" y="2896458"/>
            <a:ext cx="4056331" cy="3438181"/>
            <a:chOff x="4231738" y="1720286"/>
            <a:chExt cx="4056331" cy="3438181"/>
          </a:xfrm>
        </p:grpSpPr>
        <p:grpSp>
          <p:nvGrpSpPr>
            <p:cNvPr id="12" name="Group 49"/>
            <p:cNvGrpSpPr>
              <a:grpSpLocks noChangeAspect="1"/>
            </p:cNvGrpSpPr>
            <p:nvPr/>
          </p:nvGrpSpPr>
          <p:grpSpPr bwMode="auto">
            <a:xfrm>
              <a:off x="4232007" y="1720286"/>
              <a:ext cx="4056062" cy="3087688"/>
              <a:chOff x="1253" y="1440"/>
              <a:chExt cx="6388" cy="4862"/>
            </a:xfrm>
          </p:grpSpPr>
          <p:sp>
            <p:nvSpPr>
              <p:cNvPr id="15" name="AutoShape 55"/>
              <p:cNvSpPr>
                <a:spLocks noChangeShapeType="1"/>
              </p:cNvSpPr>
              <p:nvPr/>
            </p:nvSpPr>
            <p:spPr bwMode="auto">
              <a:xfrm flipV="1">
                <a:off x="1373" y="1800"/>
                <a:ext cx="5280" cy="3840"/>
              </a:xfrm>
              <a:prstGeom prst="straightConnector1">
                <a:avLst/>
              </a:prstGeom>
              <a:noFill/>
              <a:ln w="3810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AutoShape 62"/>
              <p:cNvSpPr>
                <a:spLocks noChangeAspect="1" noChangeArrowheads="1" noTextEdit="1"/>
              </p:cNvSpPr>
              <p:nvPr/>
            </p:nvSpPr>
            <p:spPr bwMode="auto">
              <a:xfrm>
                <a:off x="1253" y="1440"/>
                <a:ext cx="6358" cy="4862"/>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7" name="AutoShape 61"/>
              <p:cNvSpPr>
                <a:spLocks noChangeShapeType="1"/>
              </p:cNvSpPr>
              <p:nvPr/>
            </p:nvSpPr>
            <p:spPr bwMode="auto">
              <a:xfrm flipV="1">
                <a:off x="2001" y="2001"/>
                <a:ext cx="1" cy="4301"/>
              </a:xfrm>
              <a:prstGeom prst="straightConnector1">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18" name="AutoShape 60"/>
              <p:cNvSpPr>
                <a:spLocks noChangeShapeType="1"/>
              </p:cNvSpPr>
              <p:nvPr/>
            </p:nvSpPr>
            <p:spPr bwMode="auto">
              <a:xfrm>
                <a:off x="1253" y="5999"/>
                <a:ext cx="5610" cy="1"/>
              </a:xfrm>
              <a:prstGeom prst="straightConnector1">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19" name="Text Box 56"/>
              <p:cNvSpPr txBox="1">
                <a:spLocks noChangeArrowheads="1"/>
              </p:cNvSpPr>
              <p:nvPr/>
            </p:nvSpPr>
            <p:spPr bwMode="auto">
              <a:xfrm>
                <a:off x="6893" y="5520"/>
                <a:ext cx="748" cy="7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rPr>
                  <a:t>x</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0" name="Text Box 50"/>
              <p:cNvSpPr txBox="1">
                <a:spLocks noChangeArrowheads="1"/>
              </p:cNvSpPr>
              <p:nvPr/>
            </p:nvSpPr>
            <p:spPr bwMode="auto">
              <a:xfrm>
                <a:off x="1618" y="1440"/>
                <a:ext cx="561" cy="7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rPr>
                  <a:t>y</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grpSp>
        <p:sp>
          <p:nvSpPr>
            <p:cNvPr id="13" name="AutoShape 55"/>
            <p:cNvSpPr>
              <a:spLocks noChangeShapeType="1"/>
            </p:cNvSpPr>
            <p:nvPr/>
          </p:nvSpPr>
          <p:spPr bwMode="auto">
            <a:xfrm flipV="1">
              <a:off x="4232007" y="2183025"/>
              <a:ext cx="1524000" cy="2743199"/>
            </a:xfrm>
            <a:prstGeom prst="straightConnector1">
              <a:avLst/>
            </a:prstGeom>
            <a:noFill/>
            <a:ln w="3810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AutoShape 55"/>
            <p:cNvSpPr>
              <a:spLocks noChangeShapeType="1"/>
            </p:cNvSpPr>
            <p:nvPr/>
          </p:nvSpPr>
          <p:spPr bwMode="auto">
            <a:xfrm>
              <a:off x="4231738" y="3939267"/>
              <a:ext cx="3429000" cy="1219200"/>
            </a:xfrm>
            <a:prstGeom prst="straightConnector1">
              <a:avLst/>
            </a:prstGeom>
            <a:noFill/>
            <a:ln w="38100">
              <a:solidFill>
                <a:schemeClr val="bg2">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86451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Slope – Amount of increase in Y associated with a 1 unit increase in X</a:t>
            </a:r>
          </a:p>
        </p:txBody>
      </p:sp>
      <p:sp>
        <p:nvSpPr>
          <p:cNvPr id="3" name="Title 2"/>
          <p:cNvSpPr>
            <a:spLocks noGrp="1"/>
          </p:cNvSpPr>
          <p:nvPr>
            <p:ph type="title"/>
          </p:nvPr>
        </p:nvSpPr>
        <p:spPr/>
        <p:txBody>
          <a:bodyPr>
            <a:normAutofit fontScale="90000"/>
          </a:bodyPr>
          <a:lstStyle/>
          <a:p>
            <a:r>
              <a:rPr lang="en-US" dirty="0"/>
              <a:t>Algebra Review: Equation of a Line</a:t>
            </a:r>
          </a:p>
        </p:txBody>
      </p:sp>
      <p:graphicFrame>
        <p:nvGraphicFramePr>
          <p:cNvPr id="4" name="Object 2"/>
          <p:cNvGraphicFramePr>
            <a:graphicFrameLocks noChangeAspect="1"/>
          </p:cNvGraphicFramePr>
          <p:nvPr>
            <p:extLst>
              <p:ext uri="{D42A27DB-BD31-4B8C-83A1-F6EECF244321}">
                <p14:modId xmlns:p14="http://schemas.microsoft.com/office/powerpoint/2010/main" val="2472730692"/>
              </p:ext>
            </p:extLst>
          </p:nvPr>
        </p:nvGraphicFramePr>
        <p:xfrm>
          <a:off x="844550" y="4191000"/>
          <a:ext cx="3324225" cy="1044575"/>
        </p:xfrm>
        <a:graphic>
          <a:graphicData uri="http://schemas.openxmlformats.org/presentationml/2006/ole">
            <mc:AlternateContent xmlns:mc="http://schemas.openxmlformats.org/markup-compatibility/2006">
              <mc:Choice xmlns:v="urn:schemas-microsoft-com:vml" Requires="v">
                <p:oleObj spid="_x0000_s1040" name="Equation" r:id="rId3" imgW="1422360" imgH="431640" progId="Equation.3">
                  <p:embed/>
                </p:oleObj>
              </mc:Choice>
              <mc:Fallback>
                <p:oleObj name="Equation" r:id="rId3" imgW="142236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550" y="4191000"/>
                        <a:ext cx="3324225" cy="10445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nvGrpSpPr>
          <p:cNvPr id="5" name="Group 4"/>
          <p:cNvGrpSpPr/>
          <p:nvPr/>
        </p:nvGrpSpPr>
        <p:grpSpPr>
          <a:xfrm>
            <a:off x="4859338" y="2809820"/>
            <a:ext cx="4056062" cy="3087688"/>
            <a:chOff x="4859338" y="1712912"/>
            <a:chExt cx="4056062" cy="3087688"/>
          </a:xfrm>
        </p:grpSpPr>
        <p:sp>
          <p:nvSpPr>
            <p:cNvPr id="6" name="AutoShape 55"/>
            <p:cNvSpPr>
              <a:spLocks noChangeShapeType="1"/>
            </p:cNvSpPr>
            <p:nvPr/>
          </p:nvSpPr>
          <p:spPr bwMode="auto">
            <a:xfrm flipV="1">
              <a:off x="4935532" y="1941536"/>
              <a:ext cx="3352537" cy="2438651"/>
            </a:xfrm>
            <a:prstGeom prst="straightConnector1">
              <a:avLst/>
            </a:prstGeom>
            <a:noFill/>
            <a:ln w="3810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AutoShape 61"/>
            <p:cNvSpPr>
              <a:spLocks noChangeShapeType="1"/>
            </p:cNvSpPr>
            <p:nvPr/>
          </p:nvSpPr>
          <p:spPr bwMode="auto">
            <a:xfrm flipV="1">
              <a:off x="5334281" y="2069184"/>
              <a:ext cx="635" cy="2731416"/>
            </a:xfrm>
            <a:prstGeom prst="straightConnector1">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8" name="AutoShape 60"/>
            <p:cNvSpPr>
              <a:spLocks noChangeShapeType="1"/>
            </p:cNvSpPr>
            <p:nvPr/>
          </p:nvSpPr>
          <p:spPr bwMode="auto">
            <a:xfrm>
              <a:off x="4859338" y="4608175"/>
              <a:ext cx="3562071" cy="635"/>
            </a:xfrm>
            <a:prstGeom prst="straightConnector1">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9" name="AutoShape 59"/>
            <p:cNvSpPr>
              <a:spLocks noChangeShapeType="1"/>
            </p:cNvSpPr>
            <p:nvPr/>
          </p:nvSpPr>
          <p:spPr bwMode="auto">
            <a:xfrm flipV="1">
              <a:off x="6307024" y="2322575"/>
              <a:ext cx="1447686" cy="1066910"/>
            </a:xfrm>
            <a:prstGeom prst="straightConnector1">
              <a:avLst/>
            </a:prstGeom>
            <a:noFill/>
            <a:ln w="3175">
              <a:solidFill>
                <a:srgbClr val="000000"/>
              </a:solidFill>
              <a:round/>
              <a:headEnd type="oval" w="med" len="med"/>
              <a:tailEnd type="oval" w="med" len="med"/>
            </a:ln>
          </p:spPr>
          <p:txBody>
            <a:bodyPr vert="horz" wrap="square" lIns="91440" tIns="45720" rIns="91440" bIns="45720" numCol="1" anchor="t" anchorCtr="0" compatLnSpc="1">
              <a:prstTxWarp prst="textNoShape">
                <a:avLst/>
              </a:prstTxWarp>
            </a:bodyPr>
            <a:lstStyle/>
            <a:p>
              <a:endParaRPr lang="en-US"/>
            </a:p>
          </p:txBody>
        </p:sp>
        <p:sp>
          <p:nvSpPr>
            <p:cNvPr id="10" name="Text Box 58"/>
            <p:cNvSpPr txBox="1">
              <a:spLocks noChangeArrowheads="1"/>
            </p:cNvSpPr>
            <p:nvPr/>
          </p:nvSpPr>
          <p:spPr bwMode="auto">
            <a:xfrm>
              <a:off x="5316502" y="2932238"/>
              <a:ext cx="1167673" cy="5937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  (x</a:t>
              </a:r>
              <a:r>
                <a:rPr kumimoji="0" lang="en-US" sz="2400" b="0" i="0" u="none" strike="noStrike" cap="none" normalizeH="0" baseline="-25000" dirty="0">
                  <a:ln>
                    <a:noFill/>
                  </a:ln>
                  <a:solidFill>
                    <a:schemeClr val="tx1"/>
                  </a:solidFill>
                  <a:effectLst/>
                  <a:latin typeface="Calibri" pitchFamily="34" charset="0"/>
                  <a:ea typeface="Calibri" pitchFamily="34" charset="0"/>
                  <a:cs typeface="Times New Roman" pitchFamily="18" charset="0"/>
                </a:rPr>
                <a:t>1</a:t>
              </a:r>
              <a:r>
                <a:rPr kumimoji="0" lang="en-US" sz="2400" b="0" i="0" u="none" strike="noStrike" cap="none" normalizeH="0" dirty="0">
                  <a:ln>
                    <a:noFill/>
                  </a:ln>
                  <a:solidFill>
                    <a:schemeClr val="tx1"/>
                  </a:solidFill>
                  <a:effectLst/>
                  <a:latin typeface="Calibri" pitchFamily="34" charset="0"/>
                  <a:ea typeface="Calibri" pitchFamily="34" charset="0"/>
                  <a:cs typeface="Times New Roman" pitchFamily="18" charset="0"/>
                </a:rPr>
                <a:t>,y</a:t>
              </a:r>
              <a:r>
                <a:rPr kumimoji="0" lang="en-US" sz="2400" b="0" i="0" u="none" strike="noStrike" cap="none" normalizeH="0" baseline="-25000" dirty="0">
                  <a:ln>
                    <a:noFill/>
                  </a:ln>
                  <a:solidFill>
                    <a:schemeClr val="tx1"/>
                  </a:solidFill>
                  <a:effectLst/>
                  <a:latin typeface="Calibri" pitchFamily="34" charset="0"/>
                  <a:ea typeface="Calibri" pitchFamily="34" charset="0"/>
                  <a:cs typeface="Times New Roman" pitchFamily="18" charset="0"/>
                </a:rPr>
                <a:t>1</a:t>
              </a:r>
              <a:r>
                <a:rPr kumimoji="0" lang="en-US" sz="24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 name="Text Box 57"/>
            <p:cNvSpPr txBox="1">
              <a:spLocks noChangeArrowheads="1"/>
            </p:cNvSpPr>
            <p:nvPr/>
          </p:nvSpPr>
          <p:spPr bwMode="auto">
            <a:xfrm>
              <a:off x="6840383" y="1941536"/>
              <a:ext cx="949886" cy="47502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rPr>
                <a:t>(x</a:t>
              </a:r>
              <a:r>
                <a:rPr lang="en-US" sz="2400" baseline="-25000">
                  <a:latin typeface="Calibri" pitchFamily="34" charset="0"/>
                  <a:ea typeface="Calibri" pitchFamily="34" charset="0"/>
                  <a:cs typeface="Times New Roman" pitchFamily="18" charset="0"/>
                </a:rPr>
                <a:t>2</a:t>
              </a:r>
              <a:r>
                <a:rPr lang="en-US" sz="2400">
                  <a:latin typeface="Calibri" pitchFamily="34" charset="0"/>
                  <a:ea typeface="Calibri" pitchFamily="34" charset="0"/>
                  <a:cs typeface="Times New Roman" pitchFamily="18" charset="0"/>
                </a:rPr>
                <a:t>,y</a:t>
              </a:r>
              <a:r>
                <a:rPr lang="en-US" sz="2400" baseline="-25000">
                  <a:latin typeface="Calibri" pitchFamily="34" charset="0"/>
                  <a:ea typeface="Calibri" pitchFamily="34" charset="0"/>
                  <a:cs typeface="Times New Roman" pitchFamily="18" charset="0"/>
                </a:rPr>
                <a:t>2</a:t>
              </a:r>
              <a:r>
                <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 name="Text Box 56"/>
            <p:cNvSpPr txBox="1">
              <a:spLocks noChangeArrowheads="1"/>
            </p:cNvSpPr>
            <p:nvPr/>
          </p:nvSpPr>
          <p:spPr bwMode="auto">
            <a:xfrm>
              <a:off x="8440457" y="4303979"/>
              <a:ext cx="474943" cy="47502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rPr>
                <a:t>x</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 name="AutoShape 54"/>
            <p:cNvSpPr>
              <a:spLocks noChangeShapeType="1"/>
            </p:cNvSpPr>
            <p:nvPr/>
          </p:nvSpPr>
          <p:spPr bwMode="auto">
            <a:xfrm>
              <a:off x="6307024" y="3389485"/>
              <a:ext cx="1447686" cy="0"/>
            </a:xfrm>
            <a:prstGeom prst="straightConnector1">
              <a:avLst/>
            </a:prstGeom>
            <a:noFill/>
            <a:ln w="9525">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AutoShape 53"/>
            <p:cNvSpPr>
              <a:spLocks noChangeShapeType="1"/>
            </p:cNvSpPr>
            <p:nvPr/>
          </p:nvSpPr>
          <p:spPr bwMode="auto">
            <a:xfrm flipV="1">
              <a:off x="7754711" y="2322575"/>
              <a:ext cx="635" cy="1066910"/>
            </a:xfrm>
            <a:prstGeom prst="straightConnector1">
              <a:avLst/>
            </a:prstGeom>
            <a:noFill/>
            <a:ln w="9525">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Text Box 52"/>
            <p:cNvSpPr txBox="1">
              <a:spLocks noChangeArrowheads="1"/>
            </p:cNvSpPr>
            <p:nvPr/>
          </p:nvSpPr>
          <p:spPr bwMode="auto">
            <a:xfrm>
              <a:off x="7754711" y="2627406"/>
              <a:ext cx="712414" cy="47502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rPr>
                <a:t>Rise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6" name="Text Box 51"/>
            <p:cNvSpPr txBox="1">
              <a:spLocks noChangeArrowheads="1"/>
            </p:cNvSpPr>
            <p:nvPr/>
          </p:nvSpPr>
          <p:spPr bwMode="auto">
            <a:xfrm>
              <a:off x="6764189" y="3389485"/>
              <a:ext cx="712414" cy="5937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rPr>
                <a:t>Run</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7" name="Text Box 50"/>
            <p:cNvSpPr txBox="1">
              <a:spLocks noChangeArrowheads="1"/>
            </p:cNvSpPr>
            <p:nvPr/>
          </p:nvSpPr>
          <p:spPr bwMode="auto">
            <a:xfrm>
              <a:off x="5091095" y="1712912"/>
              <a:ext cx="356207" cy="47502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y</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55126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Intercept – the point where the line intersects the Y axis (value of Y when X is 0)</a:t>
            </a:r>
          </a:p>
          <a:p>
            <a:endParaRPr lang="en-US" dirty="0"/>
          </a:p>
          <a:p>
            <a:endParaRPr lang="en-US" dirty="0"/>
          </a:p>
          <a:p>
            <a:endParaRPr lang="en-US" dirty="0"/>
          </a:p>
          <a:p>
            <a:endParaRPr lang="en-US" dirty="0"/>
          </a:p>
          <a:p>
            <a:endParaRPr lang="en-US" dirty="0"/>
          </a:p>
          <a:p>
            <a:pPr marL="109728" indent="0">
              <a:buNone/>
            </a:pPr>
            <a:r>
              <a:rPr lang="en-US" dirty="0"/>
              <a:t>Intercept = b</a:t>
            </a:r>
          </a:p>
        </p:txBody>
      </p:sp>
      <p:sp>
        <p:nvSpPr>
          <p:cNvPr id="3" name="Title 2"/>
          <p:cNvSpPr>
            <a:spLocks noGrp="1"/>
          </p:cNvSpPr>
          <p:nvPr>
            <p:ph type="title"/>
          </p:nvPr>
        </p:nvSpPr>
        <p:spPr/>
        <p:txBody>
          <a:bodyPr>
            <a:normAutofit fontScale="90000"/>
          </a:bodyPr>
          <a:lstStyle/>
          <a:p>
            <a:r>
              <a:rPr lang="en-US" dirty="0"/>
              <a:t>Algebra Review: Equation of a Line</a:t>
            </a:r>
          </a:p>
        </p:txBody>
      </p:sp>
      <p:grpSp>
        <p:nvGrpSpPr>
          <p:cNvPr id="4" name="Group 3"/>
          <p:cNvGrpSpPr/>
          <p:nvPr/>
        </p:nvGrpSpPr>
        <p:grpSpPr>
          <a:xfrm>
            <a:off x="4301378" y="2636624"/>
            <a:ext cx="4056062" cy="3087688"/>
            <a:chOff x="4859338" y="1712912"/>
            <a:chExt cx="4056062" cy="3087688"/>
          </a:xfrm>
        </p:grpSpPr>
        <p:sp>
          <p:nvSpPr>
            <p:cNvPr id="5" name="AutoShape 55"/>
            <p:cNvSpPr>
              <a:spLocks noChangeShapeType="1"/>
            </p:cNvSpPr>
            <p:nvPr/>
          </p:nvSpPr>
          <p:spPr bwMode="auto">
            <a:xfrm flipV="1">
              <a:off x="4935532" y="1941536"/>
              <a:ext cx="3352537" cy="2438651"/>
            </a:xfrm>
            <a:prstGeom prst="straightConnector1">
              <a:avLst/>
            </a:prstGeom>
            <a:noFill/>
            <a:ln w="3810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AutoShape 61"/>
            <p:cNvSpPr>
              <a:spLocks noChangeShapeType="1"/>
            </p:cNvSpPr>
            <p:nvPr/>
          </p:nvSpPr>
          <p:spPr bwMode="auto">
            <a:xfrm flipV="1">
              <a:off x="5334281" y="2069184"/>
              <a:ext cx="635" cy="2731416"/>
            </a:xfrm>
            <a:prstGeom prst="straightConnector1">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7" name="AutoShape 60"/>
            <p:cNvSpPr>
              <a:spLocks noChangeShapeType="1"/>
            </p:cNvSpPr>
            <p:nvPr/>
          </p:nvSpPr>
          <p:spPr bwMode="auto">
            <a:xfrm>
              <a:off x="4859338" y="4608175"/>
              <a:ext cx="3562071" cy="635"/>
            </a:xfrm>
            <a:prstGeom prst="straightConnector1">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8" name="Text Box 56"/>
            <p:cNvSpPr txBox="1">
              <a:spLocks noChangeArrowheads="1"/>
            </p:cNvSpPr>
            <p:nvPr/>
          </p:nvSpPr>
          <p:spPr bwMode="auto">
            <a:xfrm>
              <a:off x="8440457" y="4303979"/>
              <a:ext cx="474943" cy="47502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rPr>
                <a:t>x</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 name="Text Box 50"/>
            <p:cNvSpPr txBox="1">
              <a:spLocks noChangeArrowheads="1"/>
            </p:cNvSpPr>
            <p:nvPr/>
          </p:nvSpPr>
          <p:spPr bwMode="auto">
            <a:xfrm>
              <a:off x="5091095" y="1712912"/>
              <a:ext cx="356207" cy="47502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rPr>
                <a:t>y</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 name="Text Box 8"/>
            <p:cNvSpPr txBox="1">
              <a:spLocks noChangeArrowheads="1"/>
            </p:cNvSpPr>
            <p:nvPr/>
          </p:nvSpPr>
          <p:spPr bwMode="auto">
            <a:xfrm>
              <a:off x="5334000" y="4114800"/>
              <a:ext cx="2374714" cy="5937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rPr>
                <a:t>(0,b) = Intercept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3668149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dirty="0"/>
              <a:t>Algebra Review: Equation of a Line</a:t>
            </a:r>
          </a:p>
        </p:txBody>
      </p:sp>
      <p:grpSp>
        <p:nvGrpSpPr>
          <p:cNvPr id="4" name="Group 3"/>
          <p:cNvGrpSpPr/>
          <p:nvPr/>
        </p:nvGrpSpPr>
        <p:grpSpPr>
          <a:xfrm>
            <a:off x="192404" y="1481328"/>
            <a:ext cx="8773622" cy="3887685"/>
            <a:chOff x="533400" y="1712912"/>
            <a:chExt cx="7933725" cy="3087688"/>
          </a:xfrm>
        </p:grpSpPr>
        <p:sp>
          <p:nvSpPr>
            <p:cNvPr id="5" name="AutoShape 55"/>
            <p:cNvSpPr>
              <a:spLocks noChangeShapeType="1"/>
            </p:cNvSpPr>
            <p:nvPr/>
          </p:nvSpPr>
          <p:spPr bwMode="auto">
            <a:xfrm flipV="1">
              <a:off x="4935532" y="1941536"/>
              <a:ext cx="3352537" cy="2438651"/>
            </a:xfrm>
            <a:prstGeom prst="straightConnector1">
              <a:avLst/>
            </a:prstGeom>
            <a:noFill/>
            <a:ln w="3810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AutoShape 61"/>
            <p:cNvSpPr>
              <a:spLocks noChangeShapeType="1"/>
            </p:cNvSpPr>
            <p:nvPr/>
          </p:nvSpPr>
          <p:spPr bwMode="auto">
            <a:xfrm flipV="1">
              <a:off x="5334281" y="2069184"/>
              <a:ext cx="635" cy="2731416"/>
            </a:xfrm>
            <a:prstGeom prst="straightConnector1">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7" name="AutoShape 60"/>
            <p:cNvSpPr>
              <a:spLocks noChangeShapeType="1"/>
            </p:cNvSpPr>
            <p:nvPr/>
          </p:nvSpPr>
          <p:spPr bwMode="auto">
            <a:xfrm>
              <a:off x="4859338" y="4608175"/>
              <a:ext cx="3562071" cy="635"/>
            </a:xfrm>
            <a:prstGeom prst="straightConnector1">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8" name="AutoShape 59"/>
            <p:cNvSpPr>
              <a:spLocks noChangeShapeType="1"/>
            </p:cNvSpPr>
            <p:nvPr/>
          </p:nvSpPr>
          <p:spPr bwMode="auto">
            <a:xfrm flipV="1">
              <a:off x="6307024" y="2322575"/>
              <a:ext cx="1447686" cy="1066910"/>
            </a:xfrm>
            <a:prstGeom prst="straightConnector1">
              <a:avLst/>
            </a:prstGeom>
            <a:noFill/>
            <a:ln w="3175">
              <a:solidFill>
                <a:srgbClr val="000000"/>
              </a:solidFill>
              <a:round/>
              <a:headEnd type="oval" w="med" len="med"/>
              <a:tailEnd type="oval" w="med" len="med"/>
            </a:ln>
          </p:spPr>
          <p:txBody>
            <a:bodyPr vert="horz" wrap="square" lIns="91440" tIns="45720" rIns="91440" bIns="45720" numCol="1" anchor="t" anchorCtr="0" compatLnSpc="1">
              <a:prstTxWarp prst="textNoShape">
                <a:avLst/>
              </a:prstTxWarp>
            </a:bodyPr>
            <a:lstStyle/>
            <a:p>
              <a:endParaRPr lang="en-US"/>
            </a:p>
          </p:txBody>
        </p:sp>
        <p:sp>
          <p:nvSpPr>
            <p:cNvPr id="9" name="Text Box 58"/>
            <p:cNvSpPr txBox="1">
              <a:spLocks noChangeArrowheads="1"/>
            </p:cNvSpPr>
            <p:nvPr/>
          </p:nvSpPr>
          <p:spPr bwMode="auto">
            <a:xfrm>
              <a:off x="5316502" y="2932238"/>
              <a:ext cx="1167673" cy="5937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rPr>
                <a:t>  (x</a:t>
              </a:r>
              <a:r>
                <a:rPr kumimoji="0" lang="en-US" sz="2400" b="0" i="0" u="none" strike="noStrike" cap="none" normalizeH="0" baseline="-25000">
                  <a:ln>
                    <a:noFill/>
                  </a:ln>
                  <a:solidFill>
                    <a:schemeClr val="tx1"/>
                  </a:solidFill>
                  <a:effectLst/>
                  <a:latin typeface="Calibri" pitchFamily="34" charset="0"/>
                  <a:ea typeface="Calibri" pitchFamily="34" charset="0"/>
                  <a:cs typeface="Times New Roman" pitchFamily="18" charset="0"/>
                </a:rPr>
                <a:t>1</a:t>
              </a:r>
              <a:r>
                <a:rPr kumimoji="0" lang="en-US" sz="2400" b="0" i="0" u="none" strike="noStrike" cap="none" normalizeH="0">
                  <a:ln>
                    <a:noFill/>
                  </a:ln>
                  <a:solidFill>
                    <a:schemeClr val="tx1"/>
                  </a:solidFill>
                  <a:effectLst/>
                  <a:latin typeface="Calibri" pitchFamily="34" charset="0"/>
                  <a:ea typeface="Calibri" pitchFamily="34" charset="0"/>
                  <a:cs typeface="Times New Roman" pitchFamily="18" charset="0"/>
                </a:rPr>
                <a:t>,y</a:t>
              </a:r>
              <a:r>
                <a:rPr kumimoji="0" lang="en-US" sz="2400" b="0" i="0" u="none" strike="noStrike" cap="none" normalizeH="0" baseline="-25000">
                  <a:ln>
                    <a:noFill/>
                  </a:ln>
                  <a:solidFill>
                    <a:schemeClr val="tx1"/>
                  </a:solidFill>
                  <a:effectLst/>
                  <a:latin typeface="Calibri" pitchFamily="34" charset="0"/>
                  <a:ea typeface="Calibri" pitchFamily="34" charset="0"/>
                  <a:cs typeface="Times New Roman" pitchFamily="18" charset="0"/>
                </a:rPr>
                <a:t>1</a:t>
              </a:r>
              <a:r>
                <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 name="Text Box 57"/>
            <p:cNvSpPr txBox="1">
              <a:spLocks noChangeArrowheads="1"/>
            </p:cNvSpPr>
            <p:nvPr/>
          </p:nvSpPr>
          <p:spPr bwMode="auto">
            <a:xfrm>
              <a:off x="6840383" y="1941536"/>
              <a:ext cx="949886" cy="47502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rPr>
                <a:t>(x</a:t>
              </a:r>
              <a:r>
                <a:rPr lang="en-US" sz="2400" baseline="-25000">
                  <a:latin typeface="Calibri" pitchFamily="34" charset="0"/>
                  <a:ea typeface="Calibri" pitchFamily="34" charset="0"/>
                  <a:cs typeface="Times New Roman" pitchFamily="18" charset="0"/>
                </a:rPr>
                <a:t>2</a:t>
              </a:r>
              <a:r>
                <a:rPr lang="en-US" sz="2400">
                  <a:latin typeface="Calibri" pitchFamily="34" charset="0"/>
                  <a:ea typeface="Calibri" pitchFamily="34" charset="0"/>
                  <a:cs typeface="Times New Roman" pitchFamily="18" charset="0"/>
                </a:rPr>
                <a:t>,y</a:t>
              </a:r>
              <a:r>
                <a:rPr lang="en-US" sz="2400" baseline="-25000">
                  <a:latin typeface="Calibri" pitchFamily="34" charset="0"/>
                  <a:ea typeface="Calibri" pitchFamily="34" charset="0"/>
                  <a:cs typeface="Times New Roman" pitchFamily="18" charset="0"/>
                </a:rPr>
                <a:t>2</a:t>
              </a:r>
              <a:r>
                <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 name="AutoShape 54"/>
            <p:cNvSpPr>
              <a:spLocks noChangeShapeType="1"/>
            </p:cNvSpPr>
            <p:nvPr/>
          </p:nvSpPr>
          <p:spPr bwMode="auto">
            <a:xfrm>
              <a:off x="6307024" y="3389485"/>
              <a:ext cx="1447686" cy="0"/>
            </a:xfrm>
            <a:prstGeom prst="straightConnector1">
              <a:avLst/>
            </a:prstGeom>
            <a:noFill/>
            <a:ln w="9525">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AutoShape 53"/>
            <p:cNvSpPr>
              <a:spLocks noChangeShapeType="1"/>
            </p:cNvSpPr>
            <p:nvPr/>
          </p:nvSpPr>
          <p:spPr bwMode="auto">
            <a:xfrm flipV="1">
              <a:off x="7754711" y="2322575"/>
              <a:ext cx="635" cy="1066910"/>
            </a:xfrm>
            <a:prstGeom prst="straightConnector1">
              <a:avLst/>
            </a:prstGeom>
            <a:noFill/>
            <a:ln w="9525">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Text Box 52"/>
            <p:cNvSpPr txBox="1">
              <a:spLocks noChangeArrowheads="1"/>
            </p:cNvSpPr>
            <p:nvPr/>
          </p:nvSpPr>
          <p:spPr bwMode="auto">
            <a:xfrm>
              <a:off x="7754711" y="2627406"/>
              <a:ext cx="712414" cy="47502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rPr>
                <a:t>Rise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 name="Text Box 51"/>
            <p:cNvSpPr txBox="1">
              <a:spLocks noChangeArrowheads="1"/>
            </p:cNvSpPr>
            <p:nvPr/>
          </p:nvSpPr>
          <p:spPr bwMode="auto">
            <a:xfrm>
              <a:off x="6764189" y="3389485"/>
              <a:ext cx="712414" cy="5937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rPr>
                <a:t>Run</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5" name="Text Box 50"/>
            <p:cNvSpPr txBox="1">
              <a:spLocks noChangeArrowheads="1"/>
            </p:cNvSpPr>
            <p:nvPr/>
          </p:nvSpPr>
          <p:spPr bwMode="auto">
            <a:xfrm>
              <a:off x="5091095" y="1712912"/>
              <a:ext cx="356207" cy="47502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rPr>
                <a:t>y</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16" name="Object 5"/>
            <p:cNvGraphicFramePr>
              <a:graphicFrameLocks noChangeAspect="1"/>
            </p:cNvGraphicFramePr>
            <p:nvPr>
              <p:extLst>
                <p:ext uri="{D42A27DB-BD31-4B8C-83A1-F6EECF244321}">
                  <p14:modId xmlns:p14="http://schemas.microsoft.com/office/powerpoint/2010/main" val="400867808"/>
                </p:ext>
              </p:extLst>
            </p:nvPr>
          </p:nvGraphicFramePr>
          <p:xfrm>
            <a:off x="1447800" y="2362200"/>
            <a:ext cx="2103437" cy="635000"/>
          </p:xfrm>
          <a:graphic>
            <a:graphicData uri="http://schemas.openxmlformats.org/presentationml/2006/ole">
              <mc:AlternateContent xmlns:mc="http://schemas.openxmlformats.org/markup-compatibility/2006">
                <mc:Choice xmlns:v="urn:schemas-microsoft-com:vml" Requires="v">
                  <p:oleObj spid="_x0000_s2064" name="Equation" r:id="rId3" imgW="672840" imgH="203040" progId="Equation.3">
                    <p:embed/>
                  </p:oleObj>
                </mc:Choice>
                <mc:Fallback>
                  <p:oleObj name="Equation" r:id="rId3" imgW="67284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362200"/>
                          <a:ext cx="2103437" cy="635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7" name="Rounded Rectangle 16"/>
            <p:cNvSpPr/>
            <p:nvPr/>
          </p:nvSpPr>
          <p:spPr>
            <a:xfrm>
              <a:off x="533400" y="2209800"/>
              <a:ext cx="3886200" cy="990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Box 8"/>
            <p:cNvSpPr txBox="1">
              <a:spLocks noChangeArrowheads="1"/>
            </p:cNvSpPr>
            <p:nvPr/>
          </p:nvSpPr>
          <p:spPr bwMode="auto">
            <a:xfrm>
              <a:off x="5334000" y="4114800"/>
              <a:ext cx="2374714" cy="5937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rPr>
                <a:t>(0,b) = Intercept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2454074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a:t>Hypothetical Example</a:t>
            </a:r>
          </a:p>
        </p:txBody>
      </p:sp>
      <p:pic>
        <p:nvPicPr>
          <p:cNvPr id="4" name="Picture 2"/>
          <p:cNvPicPr>
            <a:picLocks noChangeAspect="1" noChangeArrowheads="1"/>
          </p:cNvPicPr>
          <p:nvPr/>
        </p:nvPicPr>
        <p:blipFill>
          <a:blip r:embed="rId2" cstate="print"/>
          <a:srcRect/>
          <a:stretch>
            <a:fillRect/>
          </a:stretch>
        </p:blipFill>
        <p:spPr bwMode="auto">
          <a:xfrm>
            <a:off x="304800" y="1219200"/>
            <a:ext cx="5943600" cy="4350316"/>
          </a:xfrm>
          <a:prstGeom prst="rect">
            <a:avLst/>
          </a:prstGeom>
          <a:noFill/>
          <a:ln w="9525">
            <a:noFill/>
            <a:miter lim="800000"/>
            <a:headEnd/>
            <a:tailEnd/>
          </a:ln>
          <a:effectLst/>
        </p:spPr>
      </p:pic>
      <p:graphicFrame>
        <p:nvGraphicFramePr>
          <p:cNvPr id="5" name="Table 4"/>
          <p:cNvGraphicFramePr>
            <a:graphicFrameLocks noGrp="1"/>
          </p:cNvGraphicFramePr>
          <p:nvPr/>
        </p:nvGraphicFramePr>
        <p:xfrm>
          <a:off x="6248400" y="1524000"/>
          <a:ext cx="2590800" cy="333756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tblGrid>
              <a:tr h="370840">
                <a:tc>
                  <a:txBody>
                    <a:bodyPr/>
                    <a:lstStyle/>
                    <a:p>
                      <a:pPr algn="ctr" fontAlgn="b"/>
                      <a:r>
                        <a:rPr lang="en-US" sz="1800" b="0" i="0" u="none" strike="noStrike" dirty="0">
                          <a:solidFill>
                            <a:schemeClr val="bg1"/>
                          </a:solidFill>
                          <a:latin typeface="Calibri"/>
                        </a:rPr>
                        <a:t>hours</a:t>
                      </a:r>
                    </a:p>
                  </a:txBody>
                  <a:tcPr marL="9525" marR="9525" marT="9525" marB="0" anchor="ctr"/>
                </a:tc>
                <a:tc>
                  <a:txBody>
                    <a:bodyPr/>
                    <a:lstStyle/>
                    <a:p>
                      <a:pPr algn="ctr" fontAlgn="b"/>
                      <a:r>
                        <a:rPr lang="en-US" sz="1800" b="0" i="0" u="none" strike="noStrike" dirty="0" err="1">
                          <a:solidFill>
                            <a:schemeClr val="bg1"/>
                          </a:solidFill>
                          <a:latin typeface="Calibri"/>
                        </a:rPr>
                        <a:t>test1</a:t>
                      </a:r>
                      <a:endParaRPr lang="en-US" sz="1800" b="0" i="0" u="none" strike="noStrike" dirty="0">
                        <a:solidFill>
                          <a:schemeClr val="bg1"/>
                        </a:solidFill>
                        <a:latin typeface="Calibri"/>
                      </a:endParaRPr>
                    </a:p>
                  </a:txBody>
                  <a:tcPr marL="9525" marR="9525" marT="9525" marB="0" anchor="ctr"/>
                </a:tc>
                <a:extLst>
                  <a:ext uri="{0D108BD9-81ED-4DB2-BD59-A6C34878D82A}">
                    <a16:rowId xmlns:a16="http://schemas.microsoft.com/office/drawing/2014/main" val="10000"/>
                  </a:ext>
                </a:extLst>
              </a:tr>
              <a:tr h="370840">
                <a:tc>
                  <a:txBody>
                    <a:bodyPr/>
                    <a:lstStyle/>
                    <a:p>
                      <a:pPr algn="ctr" fontAlgn="b"/>
                      <a:r>
                        <a:rPr lang="en-US" sz="1800" b="0" i="0" u="none" strike="noStrike" dirty="0">
                          <a:solidFill>
                            <a:srgbClr val="000000"/>
                          </a:solidFill>
                          <a:latin typeface="Calibri"/>
                        </a:rPr>
                        <a:t>0</a:t>
                      </a:r>
                    </a:p>
                  </a:txBody>
                  <a:tcPr marL="9525" marR="9525" marT="9525" marB="0" anchor="ctr"/>
                </a:tc>
                <a:tc>
                  <a:txBody>
                    <a:bodyPr/>
                    <a:lstStyle/>
                    <a:p>
                      <a:pPr algn="ctr" fontAlgn="b"/>
                      <a:r>
                        <a:rPr lang="en-US" sz="1800" b="0" i="0" u="none" strike="noStrike" dirty="0">
                          <a:solidFill>
                            <a:srgbClr val="000000"/>
                          </a:solidFill>
                          <a:latin typeface="Calibri"/>
                        </a:rPr>
                        <a:t>55</a:t>
                      </a:r>
                    </a:p>
                  </a:txBody>
                  <a:tcPr marL="9525" marR="9525" marT="9525" marB="0" anchor="ctr"/>
                </a:tc>
                <a:extLst>
                  <a:ext uri="{0D108BD9-81ED-4DB2-BD59-A6C34878D82A}">
                    <a16:rowId xmlns:a16="http://schemas.microsoft.com/office/drawing/2014/main" val="10001"/>
                  </a:ext>
                </a:extLst>
              </a:tr>
              <a:tr h="370840">
                <a:tc>
                  <a:txBody>
                    <a:bodyPr/>
                    <a:lstStyle/>
                    <a:p>
                      <a:pPr algn="ctr" fontAlgn="b"/>
                      <a:r>
                        <a:rPr lang="en-US" sz="1800" b="0" i="0" u="none" strike="noStrike">
                          <a:solidFill>
                            <a:srgbClr val="000000"/>
                          </a:solidFill>
                          <a:latin typeface="Calibri"/>
                        </a:rPr>
                        <a:t>1</a:t>
                      </a:r>
                    </a:p>
                  </a:txBody>
                  <a:tcPr marL="9525" marR="9525" marT="9525" marB="0" anchor="ctr"/>
                </a:tc>
                <a:tc>
                  <a:txBody>
                    <a:bodyPr/>
                    <a:lstStyle/>
                    <a:p>
                      <a:pPr algn="ctr" fontAlgn="b"/>
                      <a:r>
                        <a:rPr lang="en-US" sz="1800" b="0" i="0" u="none" strike="noStrike" dirty="0">
                          <a:solidFill>
                            <a:srgbClr val="000000"/>
                          </a:solidFill>
                          <a:latin typeface="Calibri"/>
                        </a:rPr>
                        <a:t>61</a:t>
                      </a:r>
                    </a:p>
                  </a:txBody>
                  <a:tcPr marL="9525" marR="9525" marT="9525" marB="0" anchor="ctr"/>
                </a:tc>
                <a:extLst>
                  <a:ext uri="{0D108BD9-81ED-4DB2-BD59-A6C34878D82A}">
                    <a16:rowId xmlns:a16="http://schemas.microsoft.com/office/drawing/2014/main" val="10002"/>
                  </a:ext>
                </a:extLst>
              </a:tr>
              <a:tr h="370840">
                <a:tc>
                  <a:txBody>
                    <a:bodyPr/>
                    <a:lstStyle/>
                    <a:p>
                      <a:pPr algn="ctr" fontAlgn="b"/>
                      <a:r>
                        <a:rPr lang="en-US" sz="1800" b="0" i="0" u="none" strike="noStrike">
                          <a:solidFill>
                            <a:srgbClr val="000000"/>
                          </a:solidFill>
                          <a:latin typeface="Calibri"/>
                        </a:rPr>
                        <a:t>2</a:t>
                      </a:r>
                    </a:p>
                  </a:txBody>
                  <a:tcPr marL="9525" marR="9525" marT="9525" marB="0" anchor="ctr"/>
                </a:tc>
                <a:tc>
                  <a:txBody>
                    <a:bodyPr/>
                    <a:lstStyle/>
                    <a:p>
                      <a:pPr algn="ctr" fontAlgn="b"/>
                      <a:r>
                        <a:rPr lang="en-US" sz="1800" b="0" i="0" u="none" strike="noStrike" dirty="0">
                          <a:solidFill>
                            <a:srgbClr val="000000"/>
                          </a:solidFill>
                          <a:latin typeface="Calibri"/>
                        </a:rPr>
                        <a:t>67</a:t>
                      </a:r>
                    </a:p>
                  </a:txBody>
                  <a:tcPr marL="9525" marR="9525" marT="9525" marB="0" anchor="ctr"/>
                </a:tc>
                <a:extLst>
                  <a:ext uri="{0D108BD9-81ED-4DB2-BD59-A6C34878D82A}">
                    <a16:rowId xmlns:a16="http://schemas.microsoft.com/office/drawing/2014/main" val="10003"/>
                  </a:ext>
                </a:extLst>
              </a:tr>
              <a:tr h="370840">
                <a:tc>
                  <a:txBody>
                    <a:bodyPr/>
                    <a:lstStyle/>
                    <a:p>
                      <a:pPr algn="ctr" fontAlgn="b"/>
                      <a:r>
                        <a:rPr lang="en-US" sz="1800" b="0" i="0" u="none" strike="noStrike">
                          <a:solidFill>
                            <a:srgbClr val="000000"/>
                          </a:solidFill>
                          <a:latin typeface="Calibri"/>
                        </a:rPr>
                        <a:t>3</a:t>
                      </a:r>
                    </a:p>
                  </a:txBody>
                  <a:tcPr marL="9525" marR="9525" marT="9525" marB="0" anchor="ctr"/>
                </a:tc>
                <a:tc>
                  <a:txBody>
                    <a:bodyPr/>
                    <a:lstStyle/>
                    <a:p>
                      <a:pPr algn="ctr" fontAlgn="b"/>
                      <a:r>
                        <a:rPr lang="en-US" sz="1800" b="0" i="0" u="none" strike="noStrike" dirty="0">
                          <a:solidFill>
                            <a:srgbClr val="000000"/>
                          </a:solidFill>
                          <a:latin typeface="Calibri"/>
                        </a:rPr>
                        <a:t>73</a:t>
                      </a:r>
                    </a:p>
                  </a:txBody>
                  <a:tcPr marL="9525" marR="9525" marT="9525" marB="0" anchor="ctr"/>
                </a:tc>
                <a:extLst>
                  <a:ext uri="{0D108BD9-81ED-4DB2-BD59-A6C34878D82A}">
                    <a16:rowId xmlns:a16="http://schemas.microsoft.com/office/drawing/2014/main" val="10004"/>
                  </a:ext>
                </a:extLst>
              </a:tr>
              <a:tr h="370840">
                <a:tc>
                  <a:txBody>
                    <a:bodyPr/>
                    <a:lstStyle/>
                    <a:p>
                      <a:pPr algn="ctr" fontAlgn="b"/>
                      <a:r>
                        <a:rPr lang="en-US" sz="1800" b="0" i="0" u="none" strike="noStrike">
                          <a:solidFill>
                            <a:srgbClr val="000000"/>
                          </a:solidFill>
                          <a:latin typeface="Calibri"/>
                        </a:rPr>
                        <a:t>4</a:t>
                      </a:r>
                    </a:p>
                  </a:txBody>
                  <a:tcPr marL="9525" marR="9525" marT="9525" marB="0" anchor="ctr"/>
                </a:tc>
                <a:tc>
                  <a:txBody>
                    <a:bodyPr/>
                    <a:lstStyle/>
                    <a:p>
                      <a:pPr algn="ctr" fontAlgn="b"/>
                      <a:r>
                        <a:rPr lang="en-US" sz="1800" b="0" i="0" u="none" strike="noStrike" dirty="0">
                          <a:solidFill>
                            <a:srgbClr val="000000"/>
                          </a:solidFill>
                          <a:latin typeface="Calibri"/>
                        </a:rPr>
                        <a:t>79</a:t>
                      </a:r>
                    </a:p>
                  </a:txBody>
                  <a:tcPr marL="9525" marR="9525" marT="9525" marB="0" anchor="ctr"/>
                </a:tc>
                <a:extLst>
                  <a:ext uri="{0D108BD9-81ED-4DB2-BD59-A6C34878D82A}">
                    <a16:rowId xmlns:a16="http://schemas.microsoft.com/office/drawing/2014/main" val="10005"/>
                  </a:ext>
                </a:extLst>
              </a:tr>
              <a:tr h="370840">
                <a:tc>
                  <a:txBody>
                    <a:bodyPr/>
                    <a:lstStyle/>
                    <a:p>
                      <a:pPr algn="ctr" fontAlgn="b"/>
                      <a:r>
                        <a:rPr lang="en-US" sz="1800" b="0" i="0" u="none" strike="noStrike">
                          <a:solidFill>
                            <a:srgbClr val="000000"/>
                          </a:solidFill>
                          <a:latin typeface="Calibri"/>
                        </a:rPr>
                        <a:t>5</a:t>
                      </a:r>
                    </a:p>
                  </a:txBody>
                  <a:tcPr marL="9525" marR="9525" marT="9525" marB="0" anchor="ctr"/>
                </a:tc>
                <a:tc>
                  <a:txBody>
                    <a:bodyPr/>
                    <a:lstStyle/>
                    <a:p>
                      <a:pPr algn="ctr" fontAlgn="b"/>
                      <a:r>
                        <a:rPr lang="en-US" sz="1800" b="0" i="0" u="none" strike="noStrike" dirty="0">
                          <a:solidFill>
                            <a:srgbClr val="000000"/>
                          </a:solidFill>
                          <a:latin typeface="Calibri"/>
                        </a:rPr>
                        <a:t>85</a:t>
                      </a:r>
                    </a:p>
                  </a:txBody>
                  <a:tcPr marL="9525" marR="9525" marT="9525" marB="0" anchor="ctr"/>
                </a:tc>
                <a:extLst>
                  <a:ext uri="{0D108BD9-81ED-4DB2-BD59-A6C34878D82A}">
                    <a16:rowId xmlns:a16="http://schemas.microsoft.com/office/drawing/2014/main" val="10006"/>
                  </a:ext>
                </a:extLst>
              </a:tr>
              <a:tr h="370840">
                <a:tc>
                  <a:txBody>
                    <a:bodyPr/>
                    <a:lstStyle/>
                    <a:p>
                      <a:pPr algn="ctr" fontAlgn="b"/>
                      <a:r>
                        <a:rPr lang="en-US" sz="1800" b="0" i="0" u="none" strike="noStrike">
                          <a:solidFill>
                            <a:srgbClr val="000000"/>
                          </a:solidFill>
                          <a:latin typeface="Calibri"/>
                        </a:rPr>
                        <a:t>6</a:t>
                      </a:r>
                    </a:p>
                  </a:txBody>
                  <a:tcPr marL="9525" marR="9525" marT="9525" marB="0" anchor="ctr"/>
                </a:tc>
                <a:tc>
                  <a:txBody>
                    <a:bodyPr/>
                    <a:lstStyle/>
                    <a:p>
                      <a:pPr algn="ctr" fontAlgn="b"/>
                      <a:r>
                        <a:rPr lang="en-US" sz="1800" b="0" i="0" u="none" strike="noStrike" dirty="0">
                          <a:solidFill>
                            <a:srgbClr val="000000"/>
                          </a:solidFill>
                          <a:latin typeface="Calibri"/>
                        </a:rPr>
                        <a:t>91</a:t>
                      </a:r>
                    </a:p>
                  </a:txBody>
                  <a:tcPr marL="9525" marR="9525" marT="9525" marB="0" anchor="ctr"/>
                </a:tc>
                <a:extLst>
                  <a:ext uri="{0D108BD9-81ED-4DB2-BD59-A6C34878D82A}">
                    <a16:rowId xmlns:a16="http://schemas.microsoft.com/office/drawing/2014/main" val="10007"/>
                  </a:ext>
                </a:extLst>
              </a:tr>
              <a:tr h="370840">
                <a:tc>
                  <a:txBody>
                    <a:bodyPr/>
                    <a:lstStyle/>
                    <a:p>
                      <a:pPr algn="ctr" fontAlgn="b"/>
                      <a:r>
                        <a:rPr lang="en-US" sz="1800" b="0" i="0" u="none" strike="noStrike" dirty="0">
                          <a:solidFill>
                            <a:srgbClr val="000000"/>
                          </a:solidFill>
                          <a:latin typeface="Calibri"/>
                        </a:rPr>
                        <a:t>7</a:t>
                      </a:r>
                    </a:p>
                  </a:txBody>
                  <a:tcPr marL="9525" marR="9525" marT="9525" marB="0" anchor="ctr"/>
                </a:tc>
                <a:tc>
                  <a:txBody>
                    <a:bodyPr/>
                    <a:lstStyle/>
                    <a:p>
                      <a:pPr algn="ctr" fontAlgn="b"/>
                      <a:r>
                        <a:rPr lang="en-US" sz="1800" b="0" i="0" u="none" strike="noStrike" dirty="0">
                          <a:solidFill>
                            <a:srgbClr val="000000"/>
                          </a:solidFill>
                          <a:latin typeface="Calibri"/>
                        </a:rPr>
                        <a:t>97</a:t>
                      </a:r>
                    </a:p>
                  </a:txBody>
                  <a:tcPr marL="9525" marR="9525" marT="9525" marB="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811815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Hypothetical Example</a:t>
            </a:r>
          </a:p>
        </p:txBody>
      </p:sp>
      <p:graphicFrame>
        <p:nvGraphicFramePr>
          <p:cNvPr id="11" name="Table 10"/>
          <p:cNvGraphicFramePr>
            <a:graphicFrameLocks noGrp="1"/>
          </p:cNvGraphicFramePr>
          <p:nvPr/>
        </p:nvGraphicFramePr>
        <p:xfrm>
          <a:off x="6248400" y="1524000"/>
          <a:ext cx="2590800" cy="333756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tblGrid>
              <a:tr h="370840">
                <a:tc>
                  <a:txBody>
                    <a:bodyPr/>
                    <a:lstStyle/>
                    <a:p>
                      <a:pPr algn="ctr" fontAlgn="b"/>
                      <a:r>
                        <a:rPr lang="en-US" sz="1800" b="0" i="0" u="none" strike="noStrike" dirty="0">
                          <a:solidFill>
                            <a:schemeClr val="bg1"/>
                          </a:solidFill>
                          <a:latin typeface="Calibri"/>
                        </a:rPr>
                        <a:t>hours</a:t>
                      </a:r>
                    </a:p>
                  </a:txBody>
                  <a:tcPr marL="9525" marR="9525" marT="9525" marB="0" anchor="ctr"/>
                </a:tc>
                <a:tc>
                  <a:txBody>
                    <a:bodyPr/>
                    <a:lstStyle/>
                    <a:p>
                      <a:pPr algn="ctr" fontAlgn="b"/>
                      <a:r>
                        <a:rPr lang="en-US" sz="1800" b="0" i="0" u="none" strike="noStrike" dirty="0" err="1">
                          <a:solidFill>
                            <a:schemeClr val="bg1"/>
                          </a:solidFill>
                          <a:latin typeface="Calibri"/>
                        </a:rPr>
                        <a:t>test2</a:t>
                      </a:r>
                      <a:endParaRPr lang="en-US" sz="1800" b="0" i="0" u="none" strike="noStrike" dirty="0">
                        <a:solidFill>
                          <a:schemeClr val="bg1"/>
                        </a:solidFill>
                        <a:latin typeface="Calibri"/>
                      </a:endParaRPr>
                    </a:p>
                  </a:txBody>
                  <a:tcPr marL="9525" marR="9525" marT="9525" marB="0" anchor="ctr"/>
                </a:tc>
                <a:extLst>
                  <a:ext uri="{0D108BD9-81ED-4DB2-BD59-A6C34878D82A}">
                    <a16:rowId xmlns:a16="http://schemas.microsoft.com/office/drawing/2014/main" val="10000"/>
                  </a:ext>
                </a:extLst>
              </a:tr>
              <a:tr h="370840">
                <a:tc>
                  <a:txBody>
                    <a:bodyPr/>
                    <a:lstStyle/>
                    <a:p>
                      <a:pPr algn="ctr" fontAlgn="b"/>
                      <a:r>
                        <a:rPr lang="en-US" sz="1800" b="0" i="0" u="none" strike="noStrike" dirty="0">
                          <a:solidFill>
                            <a:srgbClr val="000000"/>
                          </a:solidFill>
                          <a:latin typeface="Calibri"/>
                        </a:rPr>
                        <a:t>0</a:t>
                      </a:r>
                    </a:p>
                  </a:txBody>
                  <a:tcPr marL="9525" marR="9525" marT="9525" marB="0" anchor="ctr"/>
                </a:tc>
                <a:tc>
                  <a:txBody>
                    <a:bodyPr/>
                    <a:lstStyle/>
                    <a:p>
                      <a:pPr algn="ctr" fontAlgn="b"/>
                      <a:r>
                        <a:rPr lang="en-US" sz="1800" b="0" i="0" u="none" strike="noStrike" dirty="0">
                          <a:solidFill>
                            <a:srgbClr val="000000"/>
                          </a:solidFill>
                          <a:latin typeface="Calibri"/>
                        </a:rPr>
                        <a:t>70</a:t>
                      </a:r>
                    </a:p>
                  </a:txBody>
                  <a:tcPr marL="9525" marR="9525" marT="9525" marB="0" anchor="ctr"/>
                </a:tc>
                <a:extLst>
                  <a:ext uri="{0D108BD9-81ED-4DB2-BD59-A6C34878D82A}">
                    <a16:rowId xmlns:a16="http://schemas.microsoft.com/office/drawing/2014/main" val="10001"/>
                  </a:ext>
                </a:extLst>
              </a:tr>
              <a:tr h="370840">
                <a:tc>
                  <a:txBody>
                    <a:bodyPr/>
                    <a:lstStyle/>
                    <a:p>
                      <a:pPr algn="ctr" fontAlgn="b"/>
                      <a:r>
                        <a:rPr lang="en-US" sz="1800" b="0" i="0" u="none" strike="noStrike">
                          <a:solidFill>
                            <a:srgbClr val="000000"/>
                          </a:solidFill>
                          <a:latin typeface="Calibri"/>
                        </a:rPr>
                        <a:t>1</a:t>
                      </a:r>
                    </a:p>
                  </a:txBody>
                  <a:tcPr marL="9525" marR="9525" marT="9525" marB="0" anchor="ctr"/>
                </a:tc>
                <a:tc>
                  <a:txBody>
                    <a:bodyPr/>
                    <a:lstStyle/>
                    <a:p>
                      <a:pPr algn="ctr" fontAlgn="b"/>
                      <a:r>
                        <a:rPr lang="en-US" sz="1800" b="0" i="0" u="none" strike="noStrike" dirty="0">
                          <a:solidFill>
                            <a:srgbClr val="000000"/>
                          </a:solidFill>
                          <a:latin typeface="Calibri"/>
                        </a:rPr>
                        <a:t>72</a:t>
                      </a:r>
                    </a:p>
                  </a:txBody>
                  <a:tcPr marL="9525" marR="9525" marT="9525" marB="0" anchor="ctr"/>
                </a:tc>
                <a:extLst>
                  <a:ext uri="{0D108BD9-81ED-4DB2-BD59-A6C34878D82A}">
                    <a16:rowId xmlns:a16="http://schemas.microsoft.com/office/drawing/2014/main" val="10002"/>
                  </a:ext>
                </a:extLst>
              </a:tr>
              <a:tr h="370840">
                <a:tc>
                  <a:txBody>
                    <a:bodyPr/>
                    <a:lstStyle/>
                    <a:p>
                      <a:pPr algn="ctr" fontAlgn="b"/>
                      <a:r>
                        <a:rPr lang="en-US" sz="1800" b="0" i="0" u="none" strike="noStrike">
                          <a:solidFill>
                            <a:srgbClr val="000000"/>
                          </a:solidFill>
                          <a:latin typeface="Calibri"/>
                        </a:rPr>
                        <a:t>2</a:t>
                      </a:r>
                    </a:p>
                  </a:txBody>
                  <a:tcPr marL="9525" marR="9525" marT="9525" marB="0" anchor="ctr"/>
                </a:tc>
                <a:tc>
                  <a:txBody>
                    <a:bodyPr/>
                    <a:lstStyle/>
                    <a:p>
                      <a:pPr algn="ctr" fontAlgn="b"/>
                      <a:r>
                        <a:rPr lang="en-US" sz="1800" b="0" i="0" u="none" strike="noStrike" dirty="0">
                          <a:solidFill>
                            <a:srgbClr val="000000"/>
                          </a:solidFill>
                          <a:latin typeface="Calibri"/>
                        </a:rPr>
                        <a:t>74</a:t>
                      </a:r>
                    </a:p>
                  </a:txBody>
                  <a:tcPr marL="9525" marR="9525" marT="9525" marB="0" anchor="ctr"/>
                </a:tc>
                <a:extLst>
                  <a:ext uri="{0D108BD9-81ED-4DB2-BD59-A6C34878D82A}">
                    <a16:rowId xmlns:a16="http://schemas.microsoft.com/office/drawing/2014/main" val="10003"/>
                  </a:ext>
                </a:extLst>
              </a:tr>
              <a:tr h="370840">
                <a:tc>
                  <a:txBody>
                    <a:bodyPr/>
                    <a:lstStyle/>
                    <a:p>
                      <a:pPr algn="ctr" fontAlgn="b"/>
                      <a:r>
                        <a:rPr lang="en-US" sz="1800" b="0" i="0" u="none" strike="noStrike">
                          <a:solidFill>
                            <a:srgbClr val="000000"/>
                          </a:solidFill>
                          <a:latin typeface="Calibri"/>
                        </a:rPr>
                        <a:t>3</a:t>
                      </a:r>
                    </a:p>
                  </a:txBody>
                  <a:tcPr marL="9525" marR="9525" marT="9525" marB="0" anchor="ctr"/>
                </a:tc>
                <a:tc>
                  <a:txBody>
                    <a:bodyPr/>
                    <a:lstStyle/>
                    <a:p>
                      <a:pPr algn="ctr" fontAlgn="b"/>
                      <a:r>
                        <a:rPr lang="en-US" sz="1800" b="0" i="0" u="none" strike="noStrike" dirty="0">
                          <a:solidFill>
                            <a:srgbClr val="000000"/>
                          </a:solidFill>
                          <a:latin typeface="Calibri"/>
                        </a:rPr>
                        <a:t>76</a:t>
                      </a:r>
                    </a:p>
                  </a:txBody>
                  <a:tcPr marL="9525" marR="9525" marT="9525" marB="0" anchor="ctr"/>
                </a:tc>
                <a:extLst>
                  <a:ext uri="{0D108BD9-81ED-4DB2-BD59-A6C34878D82A}">
                    <a16:rowId xmlns:a16="http://schemas.microsoft.com/office/drawing/2014/main" val="10004"/>
                  </a:ext>
                </a:extLst>
              </a:tr>
              <a:tr h="370840">
                <a:tc>
                  <a:txBody>
                    <a:bodyPr/>
                    <a:lstStyle/>
                    <a:p>
                      <a:pPr algn="ctr" fontAlgn="b"/>
                      <a:r>
                        <a:rPr lang="en-US" sz="1800" b="0" i="0" u="none" strike="noStrike">
                          <a:solidFill>
                            <a:srgbClr val="000000"/>
                          </a:solidFill>
                          <a:latin typeface="Calibri"/>
                        </a:rPr>
                        <a:t>4</a:t>
                      </a:r>
                    </a:p>
                  </a:txBody>
                  <a:tcPr marL="9525" marR="9525" marT="9525" marB="0" anchor="ctr"/>
                </a:tc>
                <a:tc>
                  <a:txBody>
                    <a:bodyPr/>
                    <a:lstStyle/>
                    <a:p>
                      <a:pPr algn="ctr" fontAlgn="b"/>
                      <a:r>
                        <a:rPr lang="en-US" sz="1800" b="0" i="0" u="none" strike="noStrike" dirty="0">
                          <a:solidFill>
                            <a:srgbClr val="000000"/>
                          </a:solidFill>
                          <a:latin typeface="Calibri"/>
                        </a:rPr>
                        <a:t>78</a:t>
                      </a:r>
                    </a:p>
                  </a:txBody>
                  <a:tcPr marL="9525" marR="9525" marT="9525" marB="0" anchor="ctr"/>
                </a:tc>
                <a:extLst>
                  <a:ext uri="{0D108BD9-81ED-4DB2-BD59-A6C34878D82A}">
                    <a16:rowId xmlns:a16="http://schemas.microsoft.com/office/drawing/2014/main" val="10005"/>
                  </a:ext>
                </a:extLst>
              </a:tr>
              <a:tr h="370840">
                <a:tc>
                  <a:txBody>
                    <a:bodyPr/>
                    <a:lstStyle/>
                    <a:p>
                      <a:pPr algn="ctr" fontAlgn="b"/>
                      <a:r>
                        <a:rPr lang="en-US" sz="1800" b="0" i="0" u="none" strike="noStrike">
                          <a:solidFill>
                            <a:srgbClr val="000000"/>
                          </a:solidFill>
                          <a:latin typeface="Calibri"/>
                        </a:rPr>
                        <a:t>5</a:t>
                      </a:r>
                    </a:p>
                  </a:txBody>
                  <a:tcPr marL="9525" marR="9525" marT="9525" marB="0" anchor="ctr"/>
                </a:tc>
                <a:tc>
                  <a:txBody>
                    <a:bodyPr/>
                    <a:lstStyle/>
                    <a:p>
                      <a:pPr algn="ctr" fontAlgn="b"/>
                      <a:r>
                        <a:rPr lang="en-US" sz="1800" b="0" i="0" u="none" strike="noStrike" dirty="0">
                          <a:solidFill>
                            <a:srgbClr val="000000"/>
                          </a:solidFill>
                          <a:latin typeface="Calibri"/>
                        </a:rPr>
                        <a:t>80</a:t>
                      </a:r>
                    </a:p>
                  </a:txBody>
                  <a:tcPr marL="9525" marR="9525" marT="9525" marB="0" anchor="ctr"/>
                </a:tc>
                <a:extLst>
                  <a:ext uri="{0D108BD9-81ED-4DB2-BD59-A6C34878D82A}">
                    <a16:rowId xmlns:a16="http://schemas.microsoft.com/office/drawing/2014/main" val="10006"/>
                  </a:ext>
                </a:extLst>
              </a:tr>
              <a:tr h="370840">
                <a:tc>
                  <a:txBody>
                    <a:bodyPr/>
                    <a:lstStyle/>
                    <a:p>
                      <a:pPr algn="ctr" fontAlgn="b"/>
                      <a:r>
                        <a:rPr lang="en-US" sz="1800" b="0" i="0" u="none" strike="noStrike">
                          <a:solidFill>
                            <a:srgbClr val="000000"/>
                          </a:solidFill>
                          <a:latin typeface="Calibri"/>
                        </a:rPr>
                        <a:t>6</a:t>
                      </a:r>
                    </a:p>
                  </a:txBody>
                  <a:tcPr marL="9525" marR="9525" marT="9525" marB="0" anchor="ctr"/>
                </a:tc>
                <a:tc>
                  <a:txBody>
                    <a:bodyPr/>
                    <a:lstStyle/>
                    <a:p>
                      <a:pPr algn="ctr" fontAlgn="b"/>
                      <a:r>
                        <a:rPr lang="en-US" sz="1800" b="0" i="0" u="none" strike="noStrike" dirty="0">
                          <a:solidFill>
                            <a:srgbClr val="000000"/>
                          </a:solidFill>
                          <a:latin typeface="Calibri"/>
                        </a:rPr>
                        <a:t>82</a:t>
                      </a:r>
                    </a:p>
                  </a:txBody>
                  <a:tcPr marL="9525" marR="9525" marT="9525" marB="0" anchor="ctr"/>
                </a:tc>
                <a:extLst>
                  <a:ext uri="{0D108BD9-81ED-4DB2-BD59-A6C34878D82A}">
                    <a16:rowId xmlns:a16="http://schemas.microsoft.com/office/drawing/2014/main" val="10007"/>
                  </a:ext>
                </a:extLst>
              </a:tr>
              <a:tr h="370840">
                <a:tc>
                  <a:txBody>
                    <a:bodyPr/>
                    <a:lstStyle/>
                    <a:p>
                      <a:pPr algn="ctr" fontAlgn="b"/>
                      <a:r>
                        <a:rPr lang="en-US" sz="1800" b="0" i="0" u="none" strike="noStrike">
                          <a:solidFill>
                            <a:srgbClr val="000000"/>
                          </a:solidFill>
                          <a:latin typeface="Calibri"/>
                        </a:rPr>
                        <a:t>7</a:t>
                      </a:r>
                    </a:p>
                  </a:txBody>
                  <a:tcPr marL="9525" marR="9525" marT="9525" marB="0" anchor="ctr"/>
                </a:tc>
                <a:tc>
                  <a:txBody>
                    <a:bodyPr/>
                    <a:lstStyle/>
                    <a:p>
                      <a:pPr algn="ctr" fontAlgn="b"/>
                      <a:r>
                        <a:rPr lang="en-US" sz="1800" b="0" i="0" u="none" strike="noStrike" dirty="0">
                          <a:solidFill>
                            <a:srgbClr val="000000"/>
                          </a:solidFill>
                          <a:latin typeface="Calibri"/>
                        </a:rPr>
                        <a:t>84</a:t>
                      </a:r>
                    </a:p>
                  </a:txBody>
                  <a:tcPr marL="9525" marR="9525" marT="9525" marB="0" anchor="ctr"/>
                </a:tc>
                <a:extLst>
                  <a:ext uri="{0D108BD9-81ED-4DB2-BD59-A6C34878D82A}">
                    <a16:rowId xmlns:a16="http://schemas.microsoft.com/office/drawing/2014/main" val="10008"/>
                  </a:ext>
                </a:extLst>
              </a:tr>
            </a:tbl>
          </a:graphicData>
        </a:graphic>
      </p:graphicFrame>
      <p:pic>
        <p:nvPicPr>
          <p:cNvPr id="6" name="Picture 1"/>
          <p:cNvPicPr>
            <a:picLocks noChangeAspect="1" noChangeArrowheads="1"/>
          </p:cNvPicPr>
          <p:nvPr/>
        </p:nvPicPr>
        <p:blipFill>
          <a:blip r:embed="rId3" cstate="print"/>
          <a:srcRect/>
          <a:stretch>
            <a:fillRect/>
          </a:stretch>
        </p:blipFill>
        <p:spPr bwMode="auto">
          <a:xfrm>
            <a:off x="304800" y="1219200"/>
            <a:ext cx="5943600" cy="4350316"/>
          </a:xfrm>
          <a:prstGeom prst="rect">
            <a:avLst/>
          </a:prstGeom>
          <a:noFill/>
          <a:ln w="9525">
            <a:noFill/>
            <a:miter lim="800000"/>
            <a:headEnd/>
            <a:tailEnd/>
          </a:ln>
          <a:effectLst/>
        </p:spPr>
      </p:pic>
    </p:spTree>
    <p:extLst>
      <p:ext uri="{BB962C8B-B14F-4D97-AF65-F5344CB8AC3E}">
        <p14:creationId xmlns:p14="http://schemas.microsoft.com/office/powerpoint/2010/main" val="10550840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Hypothesis testing</a:t>
            </a:r>
          </a:p>
          <a:p>
            <a:r>
              <a:rPr lang="en-US" dirty="0"/>
              <a:t>Confidence intervals</a:t>
            </a:r>
          </a:p>
          <a:p>
            <a:r>
              <a:rPr lang="en-US" dirty="0"/>
              <a:t>Uncertainty and significance</a:t>
            </a:r>
          </a:p>
          <a:p>
            <a:r>
              <a:rPr lang="en-US" dirty="0"/>
              <a:t>Pearson’s </a:t>
            </a:r>
            <a:r>
              <a:rPr lang="en-US" i="1" dirty="0"/>
              <a:t>r</a:t>
            </a:r>
          </a:p>
          <a:p>
            <a:r>
              <a:rPr lang="en-US" dirty="0"/>
              <a:t>Covariance</a:t>
            </a:r>
          </a:p>
        </p:txBody>
      </p:sp>
      <p:sp>
        <p:nvSpPr>
          <p:cNvPr id="3" name="Title 2"/>
          <p:cNvSpPr>
            <a:spLocks noGrp="1"/>
          </p:cNvSpPr>
          <p:nvPr>
            <p:ph type="title"/>
          </p:nvPr>
        </p:nvSpPr>
        <p:spPr/>
        <p:txBody>
          <a:bodyPr/>
          <a:lstStyle/>
          <a:p>
            <a:r>
              <a:rPr lang="en-US" dirty="0"/>
              <a:t>Previously</a:t>
            </a:r>
          </a:p>
        </p:txBody>
      </p:sp>
    </p:spTree>
    <p:extLst>
      <p:ext uri="{BB962C8B-B14F-4D97-AF65-F5344CB8AC3E}">
        <p14:creationId xmlns:p14="http://schemas.microsoft.com/office/powerpoint/2010/main" val="4091015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Typical data: Noisy relationships</a:t>
            </a:r>
          </a:p>
        </p:txBody>
      </p:sp>
      <p:pic>
        <p:nvPicPr>
          <p:cNvPr id="612354" name="Picture 2"/>
          <p:cNvPicPr>
            <a:picLocks noGrp="1" noChangeAspect="1" noChangeArrowheads="1"/>
          </p:cNvPicPr>
          <p:nvPr>
            <p:ph idx="1"/>
          </p:nvPr>
        </p:nvPicPr>
        <p:blipFill>
          <a:blip r:embed="rId3" cstate="print"/>
          <a:stretch>
            <a:fillRect/>
          </a:stretch>
        </p:blipFill>
        <p:spPr bwMode="auto">
          <a:xfrm>
            <a:off x="1286294" y="1417638"/>
            <a:ext cx="6817126" cy="4990306"/>
          </a:xfrm>
          <a:prstGeom prst="rect">
            <a:avLst/>
          </a:prstGeom>
          <a:noFill/>
          <a:ln w="9525">
            <a:noFill/>
            <a:miter lim="800000"/>
            <a:headEnd/>
            <a:tailEnd/>
          </a:ln>
          <a:effectLst/>
        </p:spPr>
      </p:pic>
    </p:spTree>
    <p:extLst>
      <p:ext uri="{BB962C8B-B14F-4D97-AF65-F5344CB8AC3E}">
        <p14:creationId xmlns:p14="http://schemas.microsoft.com/office/powerpoint/2010/main" val="34333656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Typical data: Noisy relationships</a:t>
            </a:r>
          </a:p>
        </p:txBody>
      </p:sp>
      <p:pic>
        <p:nvPicPr>
          <p:cNvPr id="729091" name="Picture 3"/>
          <p:cNvPicPr>
            <a:picLocks noGrp="1" noChangeAspect="1" noChangeArrowheads="1"/>
          </p:cNvPicPr>
          <p:nvPr>
            <p:ph idx="1"/>
          </p:nvPr>
        </p:nvPicPr>
        <p:blipFill>
          <a:blip r:embed="rId3" cstate="print"/>
          <a:stretch>
            <a:fillRect/>
          </a:stretch>
        </p:blipFill>
        <p:spPr bwMode="auto">
          <a:xfrm>
            <a:off x="1074239" y="1270088"/>
            <a:ext cx="7019573" cy="5137855"/>
          </a:xfrm>
          <a:prstGeom prst="rect">
            <a:avLst/>
          </a:prstGeom>
          <a:noFill/>
          <a:ln w="9525">
            <a:noFill/>
            <a:miter lim="800000"/>
            <a:headEnd/>
            <a:tailEnd/>
          </a:ln>
          <a:effectLst/>
        </p:spPr>
      </p:pic>
    </p:spTree>
    <p:extLst>
      <p:ext uri="{BB962C8B-B14F-4D97-AF65-F5344CB8AC3E}">
        <p14:creationId xmlns:p14="http://schemas.microsoft.com/office/powerpoint/2010/main" val="23564503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statistical model of the process that generates the data, consisting of a linear equation plus random error (noise)</a:t>
            </a:r>
          </a:p>
        </p:txBody>
      </p:sp>
      <p:sp>
        <p:nvSpPr>
          <p:cNvPr id="3" name="Title 2"/>
          <p:cNvSpPr>
            <a:spLocks noGrp="1"/>
          </p:cNvSpPr>
          <p:nvPr>
            <p:ph type="title"/>
          </p:nvPr>
        </p:nvSpPr>
        <p:spPr/>
        <p:txBody>
          <a:bodyPr/>
          <a:lstStyle/>
          <a:p>
            <a:r>
              <a:rPr lang="en-US" dirty="0"/>
              <a:t>Population Regression Model</a:t>
            </a:r>
          </a:p>
        </p:txBody>
      </p:sp>
      <p:sp>
        <p:nvSpPr>
          <p:cNvPr id="4" name="AutoShape 2"/>
          <p:cNvSpPr>
            <a:spLocks/>
          </p:cNvSpPr>
          <p:nvPr/>
        </p:nvSpPr>
        <p:spPr bwMode="auto">
          <a:xfrm rot="5400000">
            <a:off x="3662361" y="2738438"/>
            <a:ext cx="142875" cy="1676400"/>
          </a:xfrm>
          <a:prstGeom prst="rightBrace">
            <a:avLst>
              <a:gd name="adj1" fmla="val 52778"/>
              <a:gd name="adj2" fmla="val 50000"/>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Text Box 3"/>
          <p:cNvSpPr txBox="1">
            <a:spLocks noChangeArrowheads="1"/>
          </p:cNvSpPr>
          <p:nvPr/>
        </p:nvSpPr>
        <p:spPr bwMode="auto">
          <a:xfrm>
            <a:off x="2590800" y="3810000"/>
            <a:ext cx="2024063" cy="838200"/>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solidFill>
                <a:effectLst/>
                <a:latin typeface="Calibri" pitchFamily="34" charset="0"/>
                <a:cs typeface="Arial" pitchFamily="34" charset="0"/>
              </a:rPr>
              <a:t>Deterministic</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solidFill>
                <a:effectLst/>
                <a:latin typeface="Calibri" pitchFamily="34" charset="0"/>
                <a:cs typeface="Arial" pitchFamily="34" charset="0"/>
              </a:rPr>
              <a:t>(non-random)</a:t>
            </a:r>
            <a:endParaRPr kumimoji="0" lang="en-US" sz="4000" b="0" i="0" u="none" strike="noStrike" cap="none" normalizeH="0" baseline="0">
              <a:ln>
                <a:noFill/>
              </a:ln>
              <a:solidFill>
                <a:schemeClr val="tx2"/>
              </a:solidFill>
              <a:effectLst/>
              <a:latin typeface="Arial" pitchFamily="34" charset="0"/>
              <a:cs typeface="Arial" pitchFamily="34" charset="0"/>
            </a:endParaRPr>
          </a:p>
        </p:txBody>
      </p:sp>
      <p:sp>
        <p:nvSpPr>
          <p:cNvPr id="6" name="Text Box 4"/>
          <p:cNvSpPr txBox="1">
            <a:spLocks noChangeArrowheads="1"/>
          </p:cNvSpPr>
          <p:nvPr/>
        </p:nvSpPr>
        <p:spPr bwMode="auto">
          <a:xfrm>
            <a:off x="4724400" y="3810000"/>
            <a:ext cx="2819400" cy="838200"/>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solidFill>
                <a:effectLst/>
                <a:latin typeface="Calibri" pitchFamily="34" charset="0"/>
                <a:cs typeface="Arial" pitchFamily="34" charset="0"/>
              </a:rPr>
              <a:t>Stochastic error term</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solidFill>
                <a:effectLst/>
                <a:latin typeface="Calibri" pitchFamily="34" charset="0"/>
                <a:cs typeface="Arial" pitchFamily="34" charset="0"/>
              </a:rPr>
              <a:t>(random)</a:t>
            </a:r>
            <a:endParaRPr kumimoji="0" lang="en-US" sz="4000" b="0" i="0" u="none" strike="noStrike" cap="none" normalizeH="0" baseline="0">
              <a:ln>
                <a:noFill/>
              </a:ln>
              <a:solidFill>
                <a:schemeClr val="tx2"/>
              </a:solidFill>
              <a:effectLst/>
              <a:latin typeface="Arial" pitchFamily="34" charset="0"/>
              <a:cs typeface="Arial" pitchFamily="34" charset="0"/>
            </a:endParaRPr>
          </a:p>
        </p:txBody>
      </p:sp>
      <p:sp>
        <p:nvSpPr>
          <p:cNvPr id="7" name="AutoShape 5"/>
          <p:cNvSpPr>
            <a:spLocks/>
          </p:cNvSpPr>
          <p:nvPr/>
        </p:nvSpPr>
        <p:spPr bwMode="auto">
          <a:xfrm rot="5400000">
            <a:off x="4995861" y="3233738"/>
            <a:ext cx="142875" cy="685800"/>
          </a:xfrm>
          <a:prstGeom prst="rightBrace">
            <a:avLst>
              <a:gd name="adj1" fmla="val 21667"/>
              <a:gd name="adj2" fmla="val 50000"/>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8" name="Object 6"/>
          <p:cNvGraphicFramePr>
            <a:graphicFrameLocks noChangeAspect="1"/>
          </p:cNvGraphicFramePr>
          <p:nvPr/>
        </p:nvGraphicFramePr>
        <p:xfrm>
          <a:off x="2362200" y="2971800"/>
          <a:ext cx="2743199" cy="576596"/>
        </p:xfrm>
        <a:graphic>
          <a:graphicData uri="http://schemas.openxmlformats.org/presentationml/2006/ole">
            <mc:AlternateContent xmlns:mc="http://schemas.openxmlformats.org/markup-compatibility/2006">
              <mc:Choice xmlns:v="urn:schemas-microsoft-com:vml" Requires="v">
                <p:oleObj spid="_x0000_s3088" name="Equation" r:id="rId3" imgW="977476" imgH="203112" progId="Equation.3">
                  <p:embed/>
                </p:oleObj>
              </mc:Choice>
              <mc:Fallback>
                <p:oleObj name="Equation" r:id="rId3" imgW="977476"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2971800"/>
                        <a:ext cx="2743199" cy="576596"/>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62869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Population Regression Model </a:t>
            </a:r>
          </a:p>
        </p:txBody>
      </p:sp>
      <p:graphicFrame>
        <p:nvGraphicFramePr>
          <p:cNvPr id="4" name="Object 4"/>
          <p:cNvGraphicFramePr>
            <a:graphicFrameLocks noChangeAspect="1"/>
          </p:cNvGraphicFramePr>
          <p:nvPr>
            <p:extLst>
              <p:ext uri="{D42A27DB-BD31-4B8C-83A1-F6EECF244321}">
                <p14:modId xmlns:p14="http://schemas.microsoft.com/office/powerpoint/2010/main" val="4198299647"/>
              </p:ext>
            </p:extLst>
          </p:nvPr>
        </p:nvGraphicFramePr>
        <p:xfrm>
          <a:off x="228601" y="4491144"/>
          <a:ext cx="7543800" cy="332117"/>
        </p:xfrm>
        <a:graphic>
          <a:graphicData uri="http://schemas.openxmlformats.org/presentationml/2006/ole">
            <mc:AlternateContent xmlns:mc="http://schemas.openxmlformats.org/markup-compatibility/2006">
              <mc:Choice xmlns:v="urn:schemas-microsoft-com:vml" Requires="v">
                <p:oleObj spid="_x0000_s4182" name="Equation" r:id="rId3" imgW="4546600" imgH="203200" progId="Equation.DSMT4">
                  <p:embed/>
                </p:oleObj>
              </mc:Choice>
              <mc:Fallback>
                <p:oleObj name="Equation" r:id="rId3" imgW="4546600" imgH="203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1" y="4491144"/>
                        <a:ext cx="7543800" cy="332117"/>
                      </a:xfrm>
                      <a:prstGeom prst="rect">
                        <a:avLst/>
                      </a:prstGeom>
                      <a:noFill/>
                    </p:spPr>
                  </p:pic>
                </p:oleObj>
              </mc:Fallback>
            </mc:AlternateContent>
          </a:graphicData>
        </a:graphic>
      </p:graphicFrame>
      <p:graphicFrame>
        <p:nvGraphicFramePr>
          <p:cNvPr id="5" name="Object 6"/>
          <p:cNvGraphicFramePr>
            <a:graphicFrameLocks noChangeAspect="1"/>
          </p:cNvGraphicFramePr>
          <p:nvPr>
            <p:extLst>
              <p:ext uri="{D42A27DB-BD31-4B8C-83A1-F6EECF244321}">
                <p14:modId xmlns:p14="http://schemas.microsoft.com/office/powerpoint/2010/main" val="620966052"/>
              </p:ext>
            </p:extLst>
          </p:nvPr>
        </p:nvGraphicFramePr>
        <p:xfrm>
          <a:off x="228601" y="4967200"/>
          <a:ext cx="7543800" cy="350486"/>
        </p:xfrm>
        <a:graphic>
          <a:graphicData uri="http://schemas.openxmlformats.org/presentationml/2006/ole">
            <mc:AlternateContent xmlns:mc="http://schemas.openxmlformats.org/markup-compatibility/2006">
              <mc:Choice xmlns:v="urn:schemas-microsoft-com:vml" Requires="v">
                <p:oleObj spid="_x0000_s4183" name="Equation" r:id="rId5" imgW="4305300" imgH="203200" progId="Equation.DSMT4">
                  <p:embed/>
                </p:oleObj>
              </mc:Choice>
              <mc:Fallback>
                <p:oleObj name="Equation" r:id="rId5" imgW="4305300" imgH="203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1" y="4967200"/>
                        <a:ext cx="7543800" cy="350486"/>
                      </a:xfrm>
                      <a:prstGeom prst="rect">
                        <a:avLst/>
                      </a:prstGeom>
                      <a:noFill/>
                    </p:spPr>
                  </p:pic>
                </p:oleObj>
              </mc:Fallback>
            </mc:AlternateContent>
          </a:graphicData>
        </a:graphic>
      </p:graphicFrame>
      <p:graphicFrame>
        <p:nvGraphicFramePr>
          <p:cNvPr id="6" name="Object 8"/>
          <p:cNvGraphicFramePr>
            <a:graphicFrameLocks noChangeAspect="1"/>
          </p:cNvGraphicFramePr>
          <p:nvPr>
            <p:extLst>
              <p:ext uri="{D42A27DB-BD31-4B8C-83A1-F6EECF244321}">
                <p14:modId xmlns:p14="http://schemas.microsoft.com/office/powerpoint/2010/main" val="880052832"/>
              </p:ext>
            </p:extLst>
          </p:nvPr>
        </p:nvGraphicFramePr>
        <p:xfrm>
          <a:off x="366486" y="1484736"/>
          <a:ext cx="5805714" cy="381000"/>
        </p:xfrm>
        <a:graphic>
          <a:graphicData uri="http://schemas.openxmlformats.org/presentationml/2006/ole">
            <mc:AlternateContent xmlns:mc="http://schemas.openxmlformats.org/markup-compatibility/2006">
              <mc:Choice xmlns:v="urn:schemas-microsoft-com:vml" Requires="v">
                <p:oleObj spid="_x0000_s4184" name="Equation" r:id="rId7" imgW="3048000" imgH="203200" progId="Equation.DSMT4">
                  <p:embed/>
                </p:oleObj>
              </mc:Choice>
              <mc:Fallback>
                <p:oleObj name="Equation" r:id="rId7" imgW="3048000" imgH="203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6486" y="1484736"/>
                        <a:ext cx="5805714" cy="381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7" name="Object 10"/>
          <p:cNvGraphicFramePr>
            <a:graphicFrameLocks noChangeAspect="1"/>
          </p:cNvGraphicFramePr>
          <p:nvPr>
            <p:extLst>
              <p:ext uri="{D42A27DB-BD31-4B8C-83A1-F6EECF244321}">
                <p14:modId xmlns:p14="http://schemas.microsoft.com/office/powerpoint/2010/main" val="1573262261"/>
              </p:ext>
            </p:extLst>
          </p:nvPr>
        </p:nvGraphicFramePr>
        <p:xfrm>
          <a:off x="366486" y="2000463"/>
          <a:ext cx="5257800" cy="379429"/>
        </p:xfrm>
        <a:graphic>
          <a:graphicData uri="http://schemas.openxmlformats.org/presentationml/2006/ole">
            <mc:AlternateContent xmlns:mc="http://schemas.openxmlformats.org/markup-compatibility/2006">
              <mc:Choice xmlns:v="urn:schemas-microsoft-com:vml" Requires="v">
                <p:oleObj spid="_x0000_s4185" name="Equation" r:id="rId9" imgW="2768600" imgH="203200" progId="Equation.DSMT4">
                  <p:embed/>
                </p:oleObj>
              </mc:Choice>
              <mc:Fallback>
                <p:oleObj name="Equation" r:id="rId9" imgW="2768600" imgH="2032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6486" y="2000463"/>
                        <a:ext cx="5257800" cy="379429"/>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8" name="Object 12"/>
          <p:cNvGraphicFramePr>
            <a:graphicFrameLocks noChangeAspect="1"/>
          </p:cNvGraphicFramePr>
          <p:nvPr>
            <p:extLst>
              <p:ext uri="{D42A27DB-BD31-4B8C-83A1-F6EECF244321}">
                <p14:modId xmlns:p14="http://schemas.microsoft.com/office/powerpoint/2010/main" val="2605785031"/>
              </p:ext>
            </p:extLst>
          </p:nvPr>
        </p:nvGraphicFramePr>
        <p:xfrm>
          <a:off x="228600" y="5481744"/>
          <a:ext cx="7543800" cy="353616"/>
        </p:xfrm>
        <a:graphic>
          <a:graphicData uri="http://schemas.openxmlformats.org/presentationml/2006/ole">
            <mc:AlternateContent xmlns:mc="http://schemas.openxmlformats.org/markup-compatibility/2006">
              <mc:Choice xmlns:v="urn:schemas-microsoft-com:vml" Requires="v">
                <p:oleObj spid="_x0000_s4186" name="Equation" r:id="rId11" imgW="4267200" imgH="203200" progId="Equation.DSMT4">
                  <p:embed/>
                </p:oleObj>
              </mc:Choice>
              <mc:Fallback>
                <p:oleObj name="Equation" r:id="rId11" imgW="4267200" imgH="2032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8600" y="5481744"/>
                        <a:ext cx="7543800" cy="353616"/>
                      </a:xfrm>
                      <a:prstGeom prst="rect">
                        <a:avLst/>
                      </a:prstGeom>
                      <a:noFill/>
                    </p:spPr>
                  </p:pic>
                </p:oleObj>
              </mc:Fallback>
            </mc:AlternateContent>
          </a:graphicData>
        </a:graphic>
      </p:graphicFrame>
      <p:sp>
        <p:nvSpPr>
          <p:cNvPr id="9" name="AutoShape 2"/>
          <p:cNvSpPr>
            <a:spLocks/>
          </p:cNvSpPr>
          <p:nvPr/>
        </p:nvSpPr>
        <p:spPr bwMode="auto">
          <a:xfrm rot="5400000">
            <a:off x="3662361" y="2488266"/>
            <a:ext cx="142875" cy="1676400"/>
          </a:xfrm>
          <a:prstGeom prst="rightBrace">
            <a:avLst>
              <a:gd name="adj1" fmla="val 52778"/>
              <a:gd name="adj2" fmla="val 50000"/>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Text Box 3"/>
          <p:cNvSpPr txBox="1">
            <a:spLocks noChangeArrowheads="1"/>
          </p:cNvSpPr>
          <p:nvPr/>
        </p:nvSpPr>
        <p:spPr bwMode="auto">
          <a:xfrm>
            <a:off x="2590800" y="3482852"/>
            <a:ext cx="2024063" cy="838200"/>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itchFamily="34" charset="0"/>
                <a:cs typeface="Arial" pitchFamily="34" charset="0"/>
              </a:rPr>
              <a:t>Deterministic</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itchFamily="34" charset="0"/>
                <a:cs typeface="Arial" pitchFamily="34" charset="0"/>
              </a:rPr>
              <a:t>(non-random)</a:t>
            </a:r>
            <a:endParaRPr kumimoji="0" lang="en-US" sz="4000" b="0" i="0" u="none" strike="noStrike" cap="none" normalizeH="0" baseline="0" dirty="0">
              <a:ln>
                <a:noFill/>
              </a:ln>
              <a:solidFill>
                <a:schemeClr val="tx2"/>
              </a:solidFill>
              <a:effectLst/>
              <a:latin typeface="Arial" pitchFamily="34" charset="0"/>
              <a:cs typeface="Arial" pitchFamily="34" charset="0"/>
            </a:endParaRPr>
          </a:p>
        </p:txBody>
      </p:sp>
      <p:sp>
        <p:nvSpPr>
          <p:cNvPr id="11" name="Text Box 4"/>
          <p:cNvSpPr txBox="1">
            <a:spLocks noChangeArrowheads="1"/>
          </p:cNvSpPr>
          <p:nvPr/>
        </p:nvSpPr>
        <p:spPr bwMode="auto">
          <a:xfrm>
            <a:off x="4724400" y="3463608"/>
            <a:ext cx="2819400" cy="838200"/>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itchFamily="34" charset="0"/>
                <a:cs typeface="Arial" pitchFamily="34" charset="0"/>
              </a:rPr>
              <a:t>Stochastic error term</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itchFamily="34" charset="0"/>
                <a:cs typeface="Arial" pitchFamily="34" charset="0"/>
              </a:rPr>
              <a:t>(random)</a:t>
            </a:r>
            <a:endParaRPr kumimoji="0" lang="en-US" sz="4000" b="0" i="0" u="none" strike="noStrike" cap="none" normalizeH="0" baseline="0" dirty="0">
              <a:ln>
                <a:noFill/>
              </a:ln>
              <a:solidFill>
                <a:schemeClr val="tx2"/>
              </a:solidFill>
              <a:effectLst/>
              <a:latin typeface="Arial" pitchFamily="34" charset="0"/>
              <a:cs typeface="Arial" pitchFamily="34" charset="0"/>
            </a:endParaRPr>
          </a:p>
        </p:txBody>
      </p:sp>
      <p:sp>
        <p:nvSpPr>
          <p:cNvPr id="12" name="AutoShape 5"/>
          <p:cNvSpPr>
            <a:spLocks/>
          </p:cNvSpPr>
          <p:nvPr/>
        </p:nvSpPr>
        <p:spPr bwMode="auto">
          <a:xfrm rot="5400000">
            <a:off x="4995861" y="2964322"/>
            <a:ext cx="142875" cy="685800"/>
          </a:xfrm>
          <a:prstGeom prst="rightBrace">
            <a:avLst>
              <a:gd name="adj1" fmla="val 21667"/>
              <a:gd name="adj2" fmla="val 50000"/>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13" name="Object 6"/>
          <p:cNvGraphicFramePr>
            <a:graphicFrameLocks noChangeAspect="1"/>
          </p:cNvGraphicFramePr>
          <p:nvPr>
            <p:extLst>
              <p:ext uri="{D42A27DB-BD31-4B8C-83A1-F6EECF244321}">
                <p14:modId xmlns:p14="http://schemas.microsoft.com/office/powerpoint/2010/main" val="1455901311"/>
              </p:ext>
            </p:extLst>
          </p:nvPr>
        </p:nvGraphicFramePr>
        <p:xfrm>
          <a:off x="2362200" y="2663896"/>
          <a:ext cx="2743199" cy="576596"/>
        </p:xfrm>
        <a:graphic>
          <a:graphicData uri="http://schemas.openxmlformats.org/presentationml/2006/ole">
            <mc:AlternateContent xmlns:mc="http://schemas.openxmlformats.org/markup-compatibility/2006">
              <mc:Choice xmlns:v="urn:schemas-microsoft-com:vml" Requires="v">
                <p:oleObj spid="_x0000_s4187" name="Equation" r:id="rId13" imgW="977476" imgH="203112" progId="Equation.3">
                  <p:embed/>
                </p:oleObj>
              </mc:Choice>
              <mc:Fallback>
                <p:oleObj name="Equation" r:id="rId13" imgW="977476" imgH="20311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62200" y="2663896"/>
                        <a:ext cx="2743199" cy="576596"/>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71041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Population Regression Model</a:t>
            </a:r>
          </a:p>
        </p:txBody>
      </p:sp>
      <p:pic>
        <p:nvPicPr>
          <p:cNvPr id="4" name="Picture 5"/>
          <p:cNvPicPr>
            <a:picLocks noChangeAspect="1" noChangeArrowheads="1"/>
          </p:cNvPicPr>
          <p:nvPr/>
        </p:nvPicPr>
        <p:blipFill>
          <a:blip r:embed="rId3" cstate="print"/>
          <a:stretch>
            <a:fillRect/>
          </a:stretch>
        </p:blipFill>
        <p:spPr bwMode="auto">
          <a:xfrm>
            <a:off x="1709017" y="2127847"/>
            <a:ext cx="5852459" cy="4284146"/>
          </a:xfrm>
          <a:prstGeom prst="rect">
            <a:avLst/>
          </a:prstGeom>
          <a:noFill/>
          <a:ln w="9525">
            <a:noFill/>
            <a:miter lim="800000"/>
            <a:headEnd/>
            <a:tailEnd/>
          </a:ln>
          <a:effectLst/>
        </p:spPr>
      </p:pic>
      <p:graphicFrame>
        <p:nvGraphicFramePr>
          <p:cNvPr id="5" name="Object 6"/>
          <p:cNvGraphicFramePr>
            <a:graphicFrameLocks noChangeAspect="1"/>
          </p:cNvGraphicFramePr>
          <p:nvPr/>
        </p:nvGraphicFramePr>
        <p:xfrm>
          <a:off x="3124200" y="1295400"/>
          <a:ext cx="2173287" cy="576263"/>
        </p:xfrm>
        <a:graphic>
          <a:graphicData uri="http://schemas.openxmlformats.org/presentationml/2006/ole">
            <mc:AlternateContent xmlns:mc="http://schemas.openxmlformats.org/markup-compatibility/2006">
              <mc:Choice xmlns:v="urn:schemas-microsoft-com:vml" Requires="v">
                <p:oleObj spid="_x0000_s5136" name="Equation" r:id="rId4" imgW="774360" imgH="203040" progId="Equation.3">
                  <p:embed/>
                </p:oleObj>
              </mc:Choice>
              <mc:Fallback>
                <p:oleObj name="Equation" r:id="rId4" imgW="77436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1295400"/>
                        <a:ext cx="2173287" cy="57626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 name="AutoShape 2"/>
          <p:cNvSpPr>
            <a:spLocks/>
          </p:cNvSpPr>
          <p:nvPr/>
        </p:nvSpPr>
        <p:spPr bwMode="auto">
          <a:xfrm rot="5400000">
            <a:off x="4424361" y="1062038"/>
            <a:ext cx="142875" cy="1676400"/>
          </a:xfrm>
          <a:prstGeom prst="rightBrace">
            <a:avLst>
              <a:gd name="adj1" fmla="val 52778"/>
              <a:gd name="adj2" fmla="val 50000"/>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Text Box 3"/>
          <p:cNvSpPr txBox="1">
            <a:spLocks noChangeArrowheads="1"/>
          </p:cNvSpPr>
          <p:nvPr/>
        </p:nvSpPr>
        <p:spPr bwMode="auto">
          <a:xfrm>
            <a:off x="3352800" y="2133600"/>
            <a:ext cx="2024063" cy="838200"/>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solidFill>
                <a:effectLst/>
                <a:latin typeface="Calibri" pitchFamily="34" charset="0"/>
                <a:cs typeface="Arial" pitchFamily="34" charset="0"/>
              </a:rPr>
              <a:t>Deterministic</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solidFill>
                <a:effectLst/>
                <a:latin typeface="Calibri" pitchFamily="34" charset="0"/>
                <a:cs typeface="Arial" pitchFamily="34" charset="0"/>
              </a:rPr>
              <a:t>(non-random)</a:t>
            </a:r>
            <a:endParaRPr kumimoji="0" lang="en-US" sz="4000" b="0" i="0" u="none" strike="noStrike" cap="none" normalizeH="0" baseline="0">
              <a:ln>
                <a:noFill/>
              </a:ln>
              <a:solidFill>
                <a:schemeClr val="tx2"/>
              </a:solidFill>
              <a:effectLst/>
              <a:latin typeface="Arial" pitchFamily="34" charset="0"/>
              <a:cs typeface="Arial" pitchFamily="34" charset="0"/>
            </a:endParaRPr>
          </a:p>
        </p:txBody>
      </p:sp>
      <p:sp>
        <p:nvSpPr>
          <p:cNvPr id="8" name="Rounded Rectangle 7"/>
          <p:cNvSpPr/>
          <p:nvPr/>
        </p:nvSpPr>
        <p:spPr>
          <a:xfrm>
            <a:off x="3352800" y="2133600"/>
            <a:ext cx="20574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3804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Population Regression Model </a:t>
            </a:r>
          </a:p>
        </p:txBody>
      </p:sp>
      <p:sp>
        <p:nvSpPr>
          <p:cNvPr id="4" name="AutoShape 2"/>
          <p:cNvSpPr>
            <a:spLocks/>
          </p:cNvSpPr>
          <p:nvPr/>
        </p:nvSpPr>
        <p:spPr bwMode="auto">
          <a:xfrm rot="5400000">
            <a:off x="4424361" y="1062038"/>
            <a:ext cx="142875" cy="1676400"/>
          </a:xfrm>
          <a:prstGeom prst="rightBrace">
            <a:avLst>
              <a:gd name="adj1" fmla="val 52778"/>
              <a:gd name="adj2" fmla="val 50000"/>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Text Box 3"/>
          <p:cNvSpPr txBox="1">
            <a:spLocks noChangeArrowheads="1"/>
          </p:cNvSpPr>
          <p:nvPr/>
        </p:nvSpPr>
        <p:spPr bwMode="auto">
          <a:xfrm>
            <a:off x="3352800" y="2133600"/>
            <a:ext cx="2024063" cy="838200"/>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solidFill>
                <a:effectLst/>
                <a:latin typeface="Calibri" pitchFamily="34" charset="0"/>
                <a:cs typeface="Arial" pitchFamily="34" charset="0"/>
              </a:rPr>
              <a:t>Deterministic</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solidFill>
                <a:effectLst/>
                <a:latin typeface="Calibri" pitchFamily="34" charset="0"/>
                <a:cs typeface="Arial" pitchFamily="34" charset="0"/>
              </a:rPr>
              <a:t>(non-random)</a:t>
            </a:r>
            <a:endParaRPr kumimoji="0" lang="en-US" sz="4000" b="0" i="0" u="none" strike="noStrike" cap="none" normalizeH="0" baseline="0">
              <a:ln>
                <a:noFill/>
              </a:ln>
              <a:solidFill>
                <a:schemeClr val="tx2"/>
              </a:solidFill>
              <a:effectLst/>
              <a:latin typeface="Arial" pitchFamily="34" charset="0"/>
              <a:cs typeface="Arial" pitchFamily="34" charset="0"/>
            </a:endParaRPr>
          </a:p>
        </p:txBody>
      </p:sp>
      <p:sp>
        <p:nvSpPr>
          <p:cNvPr id="6" name="Text Box 4"/>
          <p:cNvSpPr txBox="1">
            <a:spLocks noChangeArrowheads="1"/>
          </p:cNvSpPr>
          <p:nvPr/>
        </p:nvSpPr>
        <p:spPr bwMode="auto">
          <a:xfrm>
            <a:off x="5486400" y="2133600"/>
            <a:ext cx="2819400" cy="838200"/>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solidFill>
                <a:effectLst/>
                <a:latin typeface="Calibri" pitchFamily="34" charset="0"/>
                <a:cs typeface="Arial" pitchFamily="34" charset="0"/>
              </a:rPr>
              <a:t>Stochastic error term</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solidFill>
                <a:effectLst/>
                <a:latin typeface="Calibri" pitchFamily="34" charset="0"/>
                <a:cs typeface="Arial" pitchFamily="34" charset="0"/>
              </a:rPr>
              <a:t>(random)</a:t>
            </a:r>
            <a:endParaRPr kumimoji="0" lang="en-US" sz="4000" b="0" i="0" u="none" strike="noStrike" cap="none" normalizeH="0" baseline="0">
              <a:ln>
                <a:noFill/>
              </a:ln>
              <a:solidFill>
                <a:schemeClr val="tx2"/>
              </a:solidFill>
              <a:effectLst/>
              <a:latin typeface="Arial" pitchFamily="34" charset="0"/>
              <a:cs typeface="Arial" pitchFamily="34" charset="0"/>
            </a:endParaRPr>
          </a:p>
        </p:txBody>
      </p:sp>
      <p:sp>
        <p:nvSpPr>
          <p:cNvPr id="7" name="AutoShape 5"/>
          <p:cNvSpPr>
            <a:spLocks/>
          </p:cNvSpPr>
          <p:nvPr/>
        </p:nvSpPr>
        <p:spPr bwMode="auto">
          <a:xfrm rot="5400000">
            <a:off x="5757861" y="1557338"/>
            <a:ext cx="142875" cy="685800"/>
          </a:xfrm>
          <a:prstGeom prst="rightBrace">
            <a:avLst>
              <a:gd name="adj1" fmla="val 21667"/>
              <a:gd name="adj2" fmla="val 50000"/>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Rounded Rectangle 7"/>
          <p:cNvSpPr/>
          <p:nvPr/>
        </p:nvSpPr>
        <p:spPr>
          <a:xfrm>
            <a:off x="3352800" y="2133600"/>
            <a:ext cx="20574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5486400" y="2133600"/>
            <a:ext cx="28194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Object 6"/>
          <p:cNvGraphicFramePr>
            <a:graphicFrameLocks noChangeAspect="1"/>
          </p:cNvGraphicFramePr>
          <p:nvPr>
            <p:extLst>
              <p:ext uri="{D42A27DB-BD31-4B8C-83A1-F6EECF244321}">
                <p14:modId xmlns:p14="http://schemas.microsoft.com/office/powerpoint/2010/main" val="4244450834"/>
              </p:ext>
            </p:extLst>
          </p:nvPr>
        </p:nvGraphicFramePr>
        <p:xfrm>
          <a:off x="3124200" y="1295400"/>
          <a:ext cx="2743199" cy="576596"/>
        </p:xfrm>
        <a:graphic>
          <a:graphicData uri="http://schemas.openxmlformats.org/presentationml/2006/ole">
            <mc:AlternateContent xmlns:mc="http://schemas.openxmlformats.org/markup-compatibility/2006">
              <mc:Choice xmlns:v="urn:schemas-microsoft-com:vml" Requires="v">
                <p:oleObj spid="_x0000_s6160" name="Equation" r:id="rId3" imgW="977476" imgH="203112" progId="Equation.3">
                  <p:embed/>
                </p:oleObj>
              </mc:Choice>
              <mc:Fallback>
                <p:oleObj name="Equation" r:id="rId3" imgW="977476"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1295400"/>
                        <a:ext cx="2743199" cy="576596"/>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11" name="Picture 3"/>
          <p:cNvPicPr>
            <a:picLocks noChangeAspect="1" noChangeArrowheads="1"/>
          </p:cNvPicPr>
          <p:nvPr/>
        </p:nvPicPr>
        <p:blipFill>
          <a:blip r:embed="rId5" cstate="print"/>
          <a:srcRect/>
          <a:stretch>
            <a:fillRect/>
          </a:stretch>
        </p:blipFill>
        <p:spPr bwMode="auto">
          <a:xfrm>
            <a:off x="2021682" y="3128962"/>
            <a:ext cx="5100637" cy="3729038"/>
          </a:xfrm>
          <a:prstGeom prst="rect">
            <a:avLst/>
          </a:prstGeom>
          <a:noFill/>
          <a:ln w="9525">
            <a:noFill/>
            <a:miter lim="800000"/>
            <a:headEnd/>
            <a:tailEnd/>
          </a:ln>
          <a:effectLst/>
        </p:spPr>
      </p:pic>
    </p:spTree>
    <p:extLst>
      <p:ext uri="{BB962C8B-B14F-4D97-AF65-F5344CB8AC3E}">
        <p14:creationId xmlns:p14="http://schemas.microsoft.com/office/powerpoint/2010/main" val="2494958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statistical model of the process that generates the data, consisting of a linear equation plus random error (noise)</a:t>
            </a:r>
          </a:p>
          <a:p>
            <a:endParaRPr lang="en-US" dirty="0"/>
          </a:p>
          <a:p>
            <a:endParaRPr lang="en-US" dirty="0"/>
          </a:p>
          <a:p>
            <a:endParaRPr lang="en-US" dirty="0"/>
          </a:p>
          <a:p>
            <a:endParaRPr lang="en-US" dirty="0"/>
          </a:p>
          <a:p>
            <a:r>
              <a:rPr lang="en-US" dirty="0"/>
              <a:t>The population regression model provides a precise way of describing the relationship between two variables</a:t>
            </a:r>
          </a:p>
        </p:txBody>
      </p:sp>
      <p:sp>
        <p:nvSpPr>
          <p:cNvPr id="3" name="Title 2"/>
          <p:cNvSpPr>
            <a:spLocks noGrp="1"/>
          </p:cNvSpPr>
          <p:nvPr>
            <p:ph type="title"/>
          </p:nvPr>
        </p:nvSpPr>
        <p:spPr/>
        <p:txBody>
          <a:bodyPr/>
          <a:lstStyle/>
          <a:p>
            <a:r>
              <a:rPr lang="en-US" dirty="0"/>
              <a:t>Population Regression Model</a:t>
            </a:r>
          </a:p>
        </p:txBody>
      </p:sp>
      <p:sp>
        <p:nvSpPr>
          <p:cNvPr id="4" name="AutoShape 2"/>
          <p:cNvSpPr>
            <a:spLocks/>
          </p:cNvSpPr>
          <p:nvPr/>
        </p:nvSpPr>
        <p:spPr bwMode="auto">
          <a:xfrm rot="5400000">
            <a:off x="3729266" y="2788972"/>
            <a:ext cx="135446" cy="1550019"/>
          </a:xfrm>
          <a:prstGeom prst="rightBrace">
            <a:avLst>
              <a:gd name="adj1" fmla="val 52778"/>
              <a:gd name="adj2" fmla="val 50000"/>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Text Box 3"/>
          <p:cNvSpPr txBox="1">
            <a:spLocks noChangeArrowheads="1"/>
          </p:cNvSpPr>
          <p:nvPr/>
        </p:nvSpPr>
        <p:spPr bwMode="auto">
          <a:xfrm>
            <a:off x="2590800" y="3760176"/>
            <a:ext cx="2024063" cy="838200"/>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itchFamily="34" charset="0"/>
                <a:cs typeface="Arial" pitchFamily="34" charset="0"/>
              </a:rPr>
              <a:t>Deterministic</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itchFamily="34" charset="0"/>
                <a:cs typeface="Arial" pitchFamily="34" charset="0"/>
              </a:rPr>
              <a:t>(non-random)</a:t>
            </a:r>
            <a:endParaRPr kumimoji="0" lang="en-US" sz="4000" b="0" i="0" u="none" strike="noStrike" cap="none" normalizeH="0" baseline="0" dirty="0">
              <a:ln>
                <a:noFill/>
              </a:ln>
              <a:solidFill>
                <a:schemeClr val="tx2"/>
              </a:solidFill>
              <a:effectLst/>
              <a:latin typeface="Arial" pitchFamily="34" charset="0"/>
              <a:cs typeface="Arial" pitchFamily="34" charset="0"/>
            </a:endParaRPr>
          </a:p>
        </p:txBody>
      </p:sp>
      <p:sp>
        <p:nvSpPr>
          <p:cNvPr id="6" name="Text Box 4"/>
          <p:cNvSpPr txBox="1">
            <a:spLocks noChangeArrowheads="1"/>
          </p:cNvSpPr>
          <p:nvPr/>
        </p:nvSpPr>
        <p:spPr bwMode="auto">
          <a:xfrm>
            <a:off x="4724400" y="3760176"/>
            <a:ext cx="2819400" cy="838200"/>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itchFamily="34" charset="0"/>
                <a:cs typeface="Arial" pitchFamily="34" charset="0"/>
              </a:rPr>
              <a:t>Stochastic error term</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itchFamily="34" charset="0"/>
                <a:cs typeface="Arial" pitchFamily="34" charset="0"/>
              </a:rPr>
              <a:t>(random)</a:t>
            </a:r>
            <a:endParaRPr kumimoji="0" lang="en-US" sz="4000" b="0" i="0" u="none" strike="noStrike" cap="none" normalizeH="0" baseline="0" dirty="0">
              <a:ln>
                <a:noFill/>
              </a:ln>
              <a:solidFill>
                <a:schemeClr val="tx2"/>
              </a:solidFill>
              <a:effectLst/>
              <a:latin typeface="Arial" pitchFamily="34" charset="0"/>
              <a:cs typeface="Arial" pitchFamily="34" charset="0"/>
            </a:endParaRPr>
          </a:p>
        </p:txBody>
      </p:sp>
      <p:sp>
        <p:nvSpPr>
          <p:cNvPr id="7" name="AutoShape 5"/>
          <p:cNvSpPr>
            <a:spLocks/>
          </p:cNvSpPr>
          <p:nvPr/>
        </p:nvSpPr>
        <p:spPr bwMode="auto">
          <a:xfrm rot="5400000">
            <a:off x="4995861" y="3217367"/>
            <a:ext cx="142875" cy="685800"/>
          </a:xfrm>
          <a:prstGeom prst="rightBrace">
            <a:avLst>
              <a:gd name="adj1" fmla="val 21667"/>
              <a:gd name="adj2" fmla="val 50000"/>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8" name="Object 6"/>
          <p:cNvGraphicFramePr>
            <a:graphicFrameLocks noChangeAspect="1"/>
          </p:cNvGraphicFramePr>
          <p:nvPr>
            <p:extLst>
              <p:ext uri="{D42A27DB-BD31-4B8C-83A1-F6EECF244321}">
                <p14:modId xmlns:p14="http://schemas.microsoft.com/office/powerpoint/2010/main" val="1309508340"/>
              </p:ext>
            </p:extLst>
          </p:nvPr>
        </p:nvGraphicFramePr>
        <p:xfrm>
          <a:off x="2362200" y="2921976"/>
          <a:ext cx="2743199" cy="576596"/>
        </p:xfrm>
        <a:graphic>
          <a:graphicData uri="http://schemas.openxmlformats.org/presentationml/2006/ole">
            <mc:AlternateContent xmlns:mc="http://schemas.openxmlformats.org/markup-compatibility/2006">
              <mc:Choice xmlns:v="urn:schemas-microsoft-com:vml" Requires="v">
                <p:oleObj spid="_x0000_s7184" name="Equation" r:id="rId3" imgW="977476" imgH="203112" progId="Equation.3">
                  <p:embed/>
                </p:oleObj>
              </mc:Choice>
              <mc:Fallback>
                <p:oleObj name="Equation" r:id="rId3" imgW="977476"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2921976"/>
                        <a:ext cx="2743199" cy="576596"/>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49679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parameters (slope, intercept) of the population regression model are unknown and must be estimated from sample data</a:t>
            </a:r>
          </a:p>
        </p:txBody>
      </p:sp>
      <p:sp>
        <p:nvSpPr>
          <p:cNvPr id="3" name="Title 2"/>
          <p:cNvSpPr>
            <a:spLocks noGrp="1"/>
          </p:cNvSpPr>
          <p:nvPr>
            <p:ph type="title"/>
          </p:nvPr>
        </p:nvSpPr>
        <p:spPr/>
        <p:txBody>
          <a:bodyPr/>
          <a:lstStyle/>
          <a:p>
            <a:r>
              <a:rPr lang="en-US" dirty="0"/>
              <a:t>Estimation and Inference</a:t>
            </a:r>
          </a:p>
        </p:txBody>
      </p:sp>
      <p:pic>
        <p:nvPicPr>
          <p:cNvPr id="4" name="Content Placeholder 7"/>
          <p:cNvPicPr>
            <a:picLocks/>
          </p:cNvPicPr>
          <p:nvPr/>
        </p:nvPicPr>
        <p:blipFill rotWithShape="1">
          <a:blip r:embed="rId3" cstate="print"/>
          <a:srcRect b="8785"/>
          <a:stretch/>
        </p:blipFill>
        <p:spPr bwMode="auto">
          <a:xfrm>
            <a:off x="1905000" y="2895600"/>
            <a:ext cx="5117123" cy="3416358"/>
          </a:xfrm>
          <a:prstGeom prst="rect">
            <a:avLst/>
          </a:prstGeom>
          <a:noFill/>
          <a:ln w="9525">
            <a:noFill/>
            <a:miter lim="800000"/>
            <a:headEnd/>
            <a:tailEnd/>
          </a:ln>
        </p:spPr>
      </p:pic>
      <p:grpSp>
        <p:nvGrpSpPr>
          <p:cNvPr id="9" name="Group 8"/>
          <p:cNvGrpSpPr/>
          <p:nvPr/>
        </p:nvGrpSpPr>
        <p:grpSpPr>
          <a:xfrm>
            <a:off x="1548283" y="2895600"/>
            <a:ext cx="4975379" cy="3785690"/>
            <a:chOff x="1548283" y="2895600"/>
            <a:chExt cx="4975379" cy="3785690"/>
          </a:xfrm>
        </p:grpSpPr>
        <p:sp>
          <p:nvSpPr>
            <p:cNvPr id="5" name="TextBox 4"/>
            <p:cNvSpPr txBox="1"/>
            <p:nvPr/>
          </p:nvSpPr>
          <p:spPr>
            <a:xfrm>
              <a:off x="3775026" y="6311958"/>
              <a:ext cx="1948400" cy="369332"/>
            </a:xfrm>
            <a:prstGeom prst="rect">
              <a:avLst/>
            </a:prstGeom>
            <a:noFill/>
          </p:spPr>
          <p:txBody>
            <a:bodyPr wrap="square" rtlCol="0">
              <a:spAutoFit/>
            </a:bodyPr>
            <a:lstStyle/>
            <a:p>
              <a:r>
                <a:rPr lang="en-US" dirty="0"/>
                <a:t>% GDP Growth</a:t>
              </a:r>
            </a:p>
          </p:txBody>
        </p:sp>
        <p:sp>
          <p:nvSpPr>
            <p:cNvPr id="6" name="TextBox 5"/>
            <p:cNvSpPr txBox="1"/>
            <p:nvPr/>
          </p:nvSpPr>
          <p:spPr>
            <a:xfrm>
              <a:off x="1548283" y="2895600"/>
              <a:ext cx="461665" cy="3244854"/>
            </a:xfrm>
            <a:prstGeom prst="rect">
              <a:avLst/>
            </a:prstGeom>
            <a:noFill/>
          </p:spPr>
          <p:txBody>
            <a:bodyPr vert="vert270" wrap="square" rtlCol="0">
              <a:spAutoFit/>
            </a:bodyPr>
            <a:lstStyle/>
            <a:p>
              <a:r>
                <a:rPr lang="en-US" dirty="0"/>
                <a:t>Incumbent Party Vote Share</a:t>
              </a:r>
            </a:p>
          </p:txBody>
        </p:sp>
        <p:sp>
          <p:nvSpPr>
            <p:cNvPr id="7" name="TextBox 6"/>
            <p:cNvSpPr txBox="1"/>
            <p:nvPr/>
          </p:nvSpPr>
          <p:spPr>
            <a:xfrm>
              <a:off x="3079169" y="2895600"/>
              <a:ext cx="3444493" cy="369332"/>
            </a:xfrm>
            <a:prstGeom prst="rect">
              <a:avLst/>
            </a:prstGeom>
            <a:noFill/>
          </p:spPr>
          <p:txBody>
            <a:bodyPr wrap="square" rtlCol="0">
              <a:spAutoFit/>
            </a:bodyPr>
            <a:lstStyle/>
            <a:p>
              <a:r>
                <a:rPr lang="en-US" dirty="0"/>
                <a:t>GDP and Presidential Vote</a:t>
              </a:r>
            </a:p>
          </p:txBody>
        </p:sp>
      </p:grpSp>
    </p:spTree>
    <p:extLst>
      <p:ext uri="{BB962C8B-B14F-4D97-AF65-F5344CB8AC3E}">
        <p14:creationId xmlns:p14="http://schemas.microsoft.com/office/powerpoint/2010/main" val="613540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Objectives of regression analysis</a:t>
            </a:r>
          </a:p>
        </p:txBody>
      </p:sp>
      <p:sp>
        <p:nvSpPr>
          <p:cNvPr id="3" name="Content Placeholder 2"/>
          <p:cNvSpPr>
            <a:spLocks noGrp="1"/>
          </p:cNvSpPr>
          <p:nvPr>
            <p:ph idx="1"/>
          </p:nvPr>
        </p:nvSpPr>
        <p:spPr/>
        <p:txBody>
          <a:bodyPr/>
          <a:lstStyle/>
          <a:p>
            <a:pPr marL="0" indent="0">
              <a:buNone/>
            </a:pPr>
            <a:r>
              <a:rPr lang="en-US" dirty="0"/>
              <a:t>Apply same basic principles of statistical inference to the regression model</a:t>
            </a:r>
          </a:p>
          <a:p>
            <a:pPr>
              <a:buNone/>
            </a:pPr>
            <a:endParaRPr lang="en-US" dirty="0"/>
          </a:p>
          <a:p>
            <a:pPr>
              <a:buNone/>
            </a:pPr>
            <a:r>
              <a:rPr lang="en-US" dirty="0"/>
              <a:t>We use sample data to:</a:t>
            </a:r>
          </a:p>
          <a:p>
            <a:pPr lvl="1"/>
            <a:r>
              <a:rPr lang="en-US" dirty="0"/>
              <a:t>Estimate population regression parameters</a:t>
            </a:r>
          </a:p>
          <a:p>
            <a:pPr lvl="1"/>
            <a:r>
              <a:rPr lang="en-US" dirty="0"/>
              <a:t>Measure uncertainty about parameters</a:t>
            </a:r>
          </a:p>
          <a:p>
            <a:pPr lvl="1"/>
            <a:r>
              <a:rPr lang="en-US" dirty="0"/>
              <a:t>Test hypotheses and draw inferences about the unknown population regression parameters</a:t>
            </a:r>
          </a:p>
        </p:txBody>
      </p:sp>
    </p:spTree>
    <p:extLst>
      <p:ext uri="{BB962C8B-B14F-4D97-AF65-F5344CB8AC3E}">
        <p14:creationId xmlns:p14="http://schemas.microsoft.com/office/powerpoint/2010/main" val="37447569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Estimation: Fitting a line</a:t>
            </a:r>
          </a:p>
        </p:txBody>
      </p:sp>
      <p:sp>
        <p:nvSpPr>
          <p:cNvPr id="3" name="Content Placeholder 2"/>
          <p:cNvSpPr>
            <a:spLocks noGrp="1"/>
          </p:cNvSpPr>
          <p:nvPr>
            <p:ph idx="1"/>
          </p:nvPr>
        </p:nvSpPr>
        <p:spPr/>
        <p:txBody>
          <a:bodyPr/>
          <a:lstStyle/>
          <a:p>
            <a:endParaRPr lang="en-US"/>
          </a:p>
        </p:txBody>
      </p:sp>
      <p:grpSp>
        <p:nvGrpSpPr>
          <p:cNvPr id="5" name="Group 4"/>
          <p:cNvGrpSpPr/>
          <p:nvPr/>
        </p:nvGrpSpPr>
        <p:grpSpPr>
          <a:xfrm>
            <a:off x="661064" y="1372087"/>
            <a:ext cx="7706620" cy="5307614"/>
            <a:chOff x="1548283" y="2895600"/>
            <a:chExt cx="5473840" cy="3785690"/>
          </a:xfrm>
        </p:grpSpPr>
        <p:pic>
          <p:nvPicPr>
            <p:cNvPr id="6" name="Content Placeholder 7"/>
            <p:cNvPicPr>
              <a:picLocks/>
            </p:cNvPicPr>
            <p:nvPr/>
          </p:nvPicPr>
          <p:blipFill rotWithShape="1">
            <a:blip r:embed="rId3" cstate="print"/>
            <a:srcRect b="8785"/>
            <a:stretch/>
          </p:blipFill>
          <p:spPr bwMode="auto">
            <a:xfrm>
              <a:off x="1905000" y="2895600"/>
              <a:ext cx="5117123" cy="3416358"/>
            </a:xfrm>
            <a:prstGeom prst="rect">
              <a:avLst/>
            </a:prstGeom>
            <a:noFill/>
            <a:ln w="9525">
              <a:noFill/>
              <a:miter lim="800000"/>
              <a:headEnd/>
              <a:tailEnd/>
            </a:ln>
          </p:spPr>
        </p:pic>
        <p:sp>
          <p:nvSpPr>
            <p:cNvPr id="8" name="TextBox 7"/>
            <p:cNvSpPr txBox="1"/>
            <p:nvPr/>
          </p:nvSpPr>
          <p:spPr>
            <a:xfrm>
              <a:off x="3775026" y="6311958"/>
              <a:ext cx="1948400" cy="369332"/>
            </a:xfrm>
            <a:prstGeom prst="rect">
              <a:avLst/>
            </a:prstGeom>
            <a:noFill/>
          </p:spPr>
          <p:txBody>
            <a:bodyPr wrap="square" rtlCol="0">
              <a:spAutoFit/>
            </a:bodyPr>
            <a:lstStyle/>
            <a:p>
              <a:r>
                <a:rPr lang="en-US" dirty="0"/>
                <a:t>% GDP Growth</a:t>
              </a:r>
            </a:p>
          </p:txBody>
        </p:sp>
        <p:sp>
          <p:nvSpPr>
            <p:cNvPr id="9" name="TextBox 8"/>
            <p:cNvSpPr txBox="1"/>
            <p:nvPr/>
          </p:nvSpPr>
          <p:spPr>
            <a:xfrm>
              <a:off x="1548283" y="2895600"/>
              <a:ext cx="461665" cy="3244854"/>
            </a:xfrm>
            <a:prstGeom prst="rect">
              <a:avLst/>
            </a:prstGeom>
            <a:noFill/>
          </p:spPr>
          <p:txBody>
            <a:bodyPr vert="vert270" wrap="square" rtlCol="0">
              <a:spAutoFit/>
            </a:bodyPr>
            <a:lstStyle/>
            <a:p>
              <a:r>
                <a:rPr lang="en-US" dirty="0"/>
                <a:t>Incumbent Party Vote Share</a:t>
              </a:r>
            </a:p>
          </p:txBody>
        </p:sp>
        <p:sp>
          <p:nvSpPr>
            <p:cNvPr id="10" name="TextBox 9"/>
            <p:cNvSpPr txBox="1"/>
            <p:nvPr/>
          </p:nvSpPr>
          <p:spPr>
            <a:xfrm>
              <a:off x="3079169" y="2895600"/>
              <a:ext cx="3444493" cy="369332"/>
            </a:xfrm>
            <a:prstGeom prst="rect">
              <a:avLst/>
            </a:prstGeom>
            <a:noFill/>
          </p:spPr>
          <p:txBody>
            <a:bodyPr wrap="square" rtlCol="0">
              <a:spAutoFit/>
            </a:bodyPr>
            <a:lstStyle/>
            <a:p>
              <a:r>
                <a:rPr lang="en-US" dirty="0"/>
                <a:t>GDP and Presidential Vote</a:t>
              </a:r>
            </a:p>
          </p:txBody>
        </p:sp>
      </p:grpSp>
    </p:spTree>
    <p:extLst>
      <p:ext uri="{BB962C8B-B14F-4D97-AF65-F5344CB8AC3E}">
        <p14:creationId xmlns:p14="http://schemas.microsoft.com/office/powerpoint/2010/main" val="290202884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What does regression tell us about our data and our theories?</a:t>
            </a:r>
          </a:p>
          <a:p>
            <a:r>
              <a:rPr lang="en-US" dirty="0"/>
              <a:t>How does regression work?</a:t>
            </a:r>
          </a:p>
          <a:p>
            <a:r>
              <a:rPr lang="en-US" dirty="0"/>
              <a:t>How do we interpret regression results?</a:t>
            </a:r>
          </a:p>
          <a:p>
            <a:endParaRPr lang="en-US" dirty="0"/>
          </a:p>
        </p:txBody>
      </p:sp>
      <p:sp>
        <p:nvSpPr>
          <p:cNvPr id="3" name="Title 2"/>
          <p:cNvSpPr>
            <a:spLocks noGrp="1"/>
          </p:cNvSpPr>
          <p:nvPr>
            <p:ph type="title"/>
          </p:nvPr>
        </p:nvSpPr>
        <p:spPr/>
        <p:txBody>
          <a:bodyPr/>
          <a:lstStyle/>
          <a:p>
            <a:r>
              <a:rPr lang="en-US" dirty="0"/>
              <a:t>Essential Questions</a:t>
            </a:r>
          </a:p>
        </p:txBody>
      </p:sp>
    </p:spTree>
    <p:extLst>
      <p:ext uri="{BB962C8B-B14F-4D97-AF65-F5344CB8AC3E}">
        <p14:creationId xmlns:p14="http://schemas.microsoft.com/office/powerpoint/2010/main" val="3103324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regression model</a:t>
            </a:r>
          </a:p>
        </p:txBody>
      </p:sp>
      <p:sp>
        <p:nvSpPr>
          <p:cNvPr id="16" name="Content Placeholder 15"/>
          <p:cNvSpPr>
            <a:spLocks noGrp="1"/>
          </p:cNvSpPr>
          <p:nvPr>
            <p:ph idx="1"/>
          </p:nvPr>
        </p:nvSpPr>
        <p:spPr>
          <a:xfrm>
            <a:off x="457200" y="2977376"/>
            <a:ext cx="8229600" cy="3148787"/>
          </a:xfrm>
        </p:spPr>
        <p:txBody>
          <a:bodyPr>
            <a:normAutofit/>
          </a:bodyPr>
          <a:lstStyle/>
          <a:p>
            <a:r>
              <a:rPr lang="en-US" dirty="0"/>
              <a:t>The sample regression model is the regression model (linear equation plus noise) that describes the sample data</a:t>
            </a:r>
          </a:p>
          <a:p>
            <a:r>
              <a:rPr lang="en-US" dirty="0"/>
              <a:t>We use “hats” above the Greek letters to denote the </a:t>
            </a:r>
            <a:r>
              <a:rPr lang="en-US" b="1" dirty="0">
                <a:solidFill>
                  <a:srgbClr val="000000"/>
                </a:solidFill>
              </a:rPr>
              <a:t>parameter estimates</a:t>
            </a:r>
          </a:p>
          <a:p>
            <a:r>
              <a:rPr lang="en-US" dirty="0"/>
              <a:t>We also indicate the sample error term with a “hat”</a:t>
            </a:r>
          </a:p>
        </p:txBody>
      </p:sp>
      <p:sp>
        <p:nvSpPr>
          <p:cNvPr id="2055"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054" name="Object 6"/>
          <p:cNvGraphicFramePr>
            <a:graphicFrameLocks noChangeAspect="1"/>
          </p:cNvGraphicFramePr>
          <p:nvPr/>
        </p:nvGraphicFramePr>
        <p:xfrm>
          <a:off x="2966224" y="1672683"/>
          <a:ext cx="3257936" cy="793973"/>
        </p:xfrm>
        <a:graphic>
          <a:graphicData uri="http://schemas.openxmlformats.org/presentationml/2006/ole">
            <mc:AlternateContent xmlns:mc="http://schemas.openxmlformats.org/markup-compatibility/2006">
              <mc:Choice xmlns:v="urn:schemas-microsoft-com:vml" Requires="v">
                <p:oleObj spid="_x0000_s8208" name="Equation" r:id="rId4" imgW="1054080" imgH="253800" progId="Equation.3">
                  <p:embed/>
                </p:oleObj>
              </mc:Choice>
              <mc:Fallback>
                <p:oleObj name="Equation" r:id="rId4" imgW="1054080" imgH="253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6224" y="1672683"/>
                        <a:ext cx="3257936" cy="79397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056" name="Rectangle 8"/>
          <p:cNvSpPr>
            <a:spLocks noChangeArrowheads="1"/>
          </p:cNvSpPr>
          <p:nvPr/>
        </p:nvSpPr>
        <p:spPr bwMode="auto">
          <a:xfrm>
            <a:off x="0" y="3143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446360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Estimation: Fitting a line</a:t>
            </a:r>
          </a:p>
        </p:txBody>
      </p:sp>
      <p:grpSp>
        <p:nvGrpSpPr>
          <p:cNvPr id="5" name="Group 4"/>
          <p:cNvGrpSpPr/>
          <p:nvPr/>
        </p:nvGrpSpPr>
        <p:grpSpPr>
          <a:xfrm>
            <a:off x="1235146" y="1417637"/>
            <a:ext cx="6249369" cy="4479285"/>
            <a:chOff x="1548283" y="2895600"/>
            <a:chExt cx="5473840" cy="3785690"/>
          </a:xfrm>
        </p:grpSpPr>
        <p:pic>
          <p:nvPicPr>
            <p:cNvPr id="8" name="Content Placeholder 7"/>
            <p:cNvPicPr>
              <a:picLocks/>
            </p:cNvPicPr>
            <p:nvPr/>
          </p:nvPicPr>
          <p:blipFill rotWithShape="1">
            <a:blip r:embed="rId3" cstate="print"/>
            <a:srcRect b="8785"/>
            <a:stretch/>
          </p:blipFill>
          <p:spPr bwMode="auto">
            <a:xfrm>
              <a:off x="1905000" y="2895600"/>
              <a:ext cx="5117123" cy="3416358"/>
            </a:xfrm>
            <a:prstGeom prst="rect">
              <a:avLst/>
            </a:prstGeom>
            <a:noFill/>
            <a:ln w="9525">
              <a:noFill/>
              <a:miter lim="800000"/>
              <a:headEnd/>
              <a:tailEnd/>
            </a:ln>
          </p:spPr>
        </p:pic>
        <p:sp>
          <p:nvSpPr>
            <p:cNvPr id="9" name="TextBox 8"/>
            <p:cNvSpPr txBox="1"/>
            <p:nvPr/>
          </p:nvSpPr>
          <p:spPr>
            <a:xfrm>
              <a:off x="3775026" y="6311958"/>
              <a:ext cx="1948400" cy="369332"/>
            </a:xfrm>
            <a:prstGeom prst="rect">
              <a:avLst/>
            </a:prstGeom>
            <a:noFill/>
          </p:spPr>
          <p:txBody>
            <a:bodyPr wrap="square" rtlCol="0">
              <a:spAutoFit/>
            </a:bodyPr>
            <a:lstStyle/>
            <a:p>
              <a:r>
                <a:rPr lang="en-US" dirty="0"/>
                <a:t>% GDP Growth</a:t>
              </a:r>
            </a:p>
          </p:txBody>
        </p:sp>
        <p:sp>
          <p:nvSpPr>
            <p:cNvPr id="10" name="TextBox 9"/>
            <p:cNvSpPr txBox="1"/>
            <p:nvPr/>
          </p:nvSpPr>
          <p:spPr>
            <a:xfrm>
              <a:off x="1548283" y="2895600"/>
              <a:ext cx="461665" cy="3244854"/>
            </a:xfrm>
            <a:prstGeom prst="rect">
              <a:avLst/>
            </a:prstGeom>
            <a:noFill/>
          </p:spPr>
          <p:txBody>
            <a:bodyPr vert="vert270" wrap="square" rtlCol="0">
              <a:spAutoFit/>
            </a:bodyPr>
            <a:lstStyle/>
            <a:p>
              <a:r>
                <a:rPr lang="en-US" dirty="0"/>
                <a:t>Incumbent Party Vote Share</a:t>
              </a:r>
            </a:p>
          </p:txBody>
        </p:sp>
        <p:sp>
          <p:nvSpPr>
            <p:cNvPr id="11" name="TextBox 10"/>
            <p:cNvSpPr txBox="1"/>
            <p:nvPr/>
          </p:nvSpPr>
          <p:spPr>
            <a:xfrm>
              <a:off x="3079169" y="2895600"/>
              <a:ext cx="3444493" cy="369332"/>
            </a:xfrm>
            <a:prstGeom prst="rect">
              <a:avLst/>
            </a:prstGeom>
            <a:noFill/>
          </p:spPr>
          <p:txBody>
            <a:bodyPr wrap="square" rtlCol="0">
              <a:spAutoFit/>
            </a:bodyPr>
            <a:lstStyle/>
            <a:p>
              <a:r>
                <a:rPr lang="en-US" dirty="0"/>
                <a:t>GDP and Presidential Vote</a:t>
              </a:r>
            </a:p>
          </p:txBody>
        </p:sp>
      </p:grpSp>
      <p:cxnSp>
        <p:nvCxnSpPr>
          <p:cNvPr id="6" name="Straight Connector 5"/>
          <p:cNvCxnSpPr/>
          <p:nvPr/>
        </p:nvCxnSpPr>
        <p:spPr>
          <a:xfrm flipV="1">
            <a:off x="2252546" y="2270765"/>
            <a:ext cx="5770701" cy="2089364"/>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8752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Estimation: Fitting a line</a:t>
            </a:r>
          </a:p>
        </p:txBody>
      </p:sp>
      <p:grpSp>
        <p:nvGrpSpPr>
          <p:cNvPr id="23" name="Group 22"/>
          <p:cNvGrpSpPr/>
          <p:nvPr/>
        </p:nvGrpSpPr>
        <p:grpSpPr>
          <a:xfrm>
            <a:off x="1235146" y="1417637"/>
            <a:ext cx="6249369" cy="4479285"/>
            <a:chOff x="1548283" y="2895600"/>
            <a:chExt cx="5473840" cy="3785690"/>
          </a:xfrm>
        </p:grpSpPr>
        <p:pic>
          <p:nvPicPr>
            <p:cNvPr id="24" name="Content Placeholder 7"/>
            <p:cNvPicPr>
              <a:picLocks/>
            </p:cNvPicPr>
            <p:nvPr/>
          </p:nvPicPr>
          <p:blipFill rotWithShape="1">
            <a:blip r:embed="rId3" cstate="print"/>
            <a:srcRect b="8785"/>
            <a:stretch/>
          </p:blipFill>
          <p:spPr bwMode="auto">
            <a:xfrm>
              <a:off x="1905000" y="2895600"/>
              <a:ext cx="5117123" cy="3416358"/>
            </a:xfrm>
            <a:prstGeom prst="rect">
              <a:avLst/>
            </a:prstGeom>
            <a:noFill/>
            <a:ln w="9525">
              <a:noFill/>
              <a:miter lim="800000"/>
              <a:headEnd/>
              <a:tailEnd/>
            </a:ln>
          </p:spPr>
        </p:pic>
        <p:sp>
          <p:nvSpPr>
            <p:cNvPr id="25" name="TextBox 24"/>
            <p:cNvSpPr txBox="1"/>
            <p:nvPr/>
          </p:nvSpPr>
          <p:spPr>
            <a:xfrm>
              <a:off x="3775026" y="6311958"/>
              <a:ext cx="1948400" cy="369332"/>
            </a:xfrm>
            <a:prstGeom prst="rect">
              <a:avLst/>
            </a:prstGeom>
            <a:noFill/>
          </p:spPr>
          <p:txBody>
            <a:bodyPr wrap="square" rtlCol="0">
              <a:spAutoFit/>
            </a:bodyPr>
            <a:lstStyle/>
            <a:p>
              <a:r>
                <a:rPr lang="en-US" dirty="0"/>
                <a:t>% GDP Growth</a:t>
              </a:r>
            </a:p>
          </p:txBody>
        </p:sp>
        <p:sp>
          <p:nvSpPr>
            <p:cNvPr id="26" name="TextBox 25"/>
            <p:cNvSpPr txBox="1"/>
            <p:nvPr/>
          </p:nvSpPr>
          <p:spPr>
            <a:xfrm>
              <a:off x="1548283" y="2895600"/>
              <a:ext cx="461665" cy="3244854"/>
            </a:xfrm>
            <a:prstGeom prst="rect">
              <a:avLst/>
            </a:prstGeom>
            <a:noFill/>
          </p:spPr>
          <p:txBody>
            <a:bodyPr vert="vert270" wrap="square" rtlCol="0">
              <a:spAutoFit/>
            </a:bodyPr>
            <a:lstStyle/>
            <a:p>
              <a:r>
                <a:rPr lang="en-US" dirty="0"/>
                <a:t>Incumbent Party Vote Share</a:t>
              </a:r>
            </a:p>
          </p:txBody>
        </p:sp>
        <p:sp>
          <p:nvSpPr>
            <p:cNvPr id="27" name="TextBox 26"/>
            <p:cNvSpPr txBox="1"/>
            <p:nvPr/>
          </p:nvSpPr>
          <p:spPr>
            <a:xfrm>
              <a:off x="3079169" y="2895600"/>
              <a:ext cx="3444493" cy="369332"/>
            </a:xfrm>
            <a:prstGeom prst="rect">
              <a:avLst/>
            </a:prstGeom>
            <a:noFill/>
          </p:spPr>
          <p:txBody>
            <a:bodyPr wrap="square" rtlCol="0">
              <a:spAutoFit/>
            </a:bodyPr>
            <a:lstStyle/>
            <a:p>
              <a:r>
                <a:rPr lang="en-US" dirty="0"/>
                <a:t>GDP and Presidential Vote</a:t>
              </a:r>
            </a:p>
          </p:txBody>
        </p:sp>
      </p:grpSp>
      <p:cxnSp>
        <p:nvCxnSpPr>
          <p:cNvPr id="6" name="Straight Connector 5"/>
          <p:cNvCxnSpPr/>
          <p:nvPr/>
        </p:nvCxnSpPr>
        <p:spPr>
          <a:xfrm flipV="1">
            <a:off x="2397009" y="2107579"/>
            <a:ext cx="4393580" cy="2999679"/>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41144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Estimation: Fitting a line</a:t>
            </a:r>
          </a:p>
        </p:txBody>
      </p:sp>
      <p:grpSp>
        <p:nvGrpSpPr>
          <p:cNvPr id="8" name="Group 7"/>
          <p:cNvGrpSpPr/>
          <p:nvPr/>
        </p:nvGrpSpPr>
        <p:grpSpPr>
          <a:xfrm>
            <a:off x="1235146" y="1417637"/>
            <a:ext cx="6249369" cy="4479285"/>
            <a:chOff x="1548283" y="2895600"/>
            <a:chExt cx="5473840" cy="3785690"/>
          </a:xfrm>
        </p:grpSpPr>
        <p:pic>
          <p:nvPicPr>
            <p:cNvPr id="9" name="Content Placeholder 7"/>
            <p:cNvPicPr>
              <a:picLocks/>
            </p:cNvPicPr>
            <p:nvPr/>
          </p:nvPicPr>
          <p:blipFill rotWithShape="1">
            <a:blip r:embed="rId3" cstate="print"/>
            <a:srcRect b="8785"/>
            <a:stretch/>
          </p:blipFill>
          <p:spPr bwMode="auto">
            <a:xfrm>
              <a:off x="1905000" y="2895600"/>
              <a:ext cx="5117123" cy="3416358"/>
            </a:xfrm>
            <a:prstGeom prst="rect">
              <a:avLst/>
            </a:prstGeom>
            <a:noFill/>
            <a:ln w="9525">
              <a:noFill/>
              <a:miter lim="800000"/>
              <a:headEnd/>
              <a:tailEnd/>
            </a:ln>
          </p:spPr>
        </p:pic>
        <p:sp>
          <p:nvSpPr>
            <p:cNvPr id="10" name="TextBox 9"/>
            <p:cNvSpPr txBox="1"/>
            <p:nvPr/>
          </p:nvSpPr>
          <p:spPr>
            <a:xfrm>
              <a:off x="3775026" y="6311958"/>
              <a:ext cx="1948400" cy="369332"/>
            </a:xfrm>
            <a:prstGeom prst="rect">
              <a:avLst/>
            </a:prstGeom>
            <a:noFill/>
          </p:spPr>
          <p:txBody>
            <a:bodyPr wrap="square" rtlCol="0">
              <a:spAutoFit/>
            </a:bodyPr>
            <a:lstStyle/>
            <a:p>
              <a:r>
                <a:rPr lang="en-US" dirty="0"/>
                <a:t>% GDP Growth</a:t>
              </a:r>
            </a:p>
          </p:txBody>
        </p:sp>
        <p:sp>
          <p:nvSpPr>
            <p:cNvPr id="11" name="TextBox 10"/>
            <p:cNvSpPr txBox="1"/>
            <p:nvPr/>
          </p:nvSpPr>
          <p:spPr>
            <a:xfrm>
              <a:off x="1548283" y="2895600"/>
              <a:ext cx="461665" cy="3244854"/>
            </a:xfrm>
            <a:prstGeom prst="rect">
              <a:avLst/>
            </a:prstGeom>
            <a:noFill/>
          </p:spPr>
          <p:txBody>
            <a:bodyPr vert="vert270" wrap="square" rtlCol="0">
              <a:spAutoFit/>
            </a:bodyPr>
            <a:lstStyle/>
            <a:p>
              <a:r>
                <a:rPr lang="en-US" dirty="0"/>
                <a:t>Incumbent Party Vote Share</a:t>
              </a:r>
            </a:p>
          </p:txBody>
        </p:sp>
        <p:sp>
          <p:nvSpPr>
            <p:cNvPr id="12" name="TextBox 11"/>
            <p:cNvSpPr txBox="1"/>
            <p:nvPr/>
          </p:nvSpPr>
          <p:spPr>
            <a:xfrm>
              <a:off x="3079169" y="2895600"/>
              <a:ext cx="3444493" cy="369332"/>
            </a:xfrm>
            <a:prstGeom prst="rect">
              <a:avLst/>
            </a:prstGeom>
            <a:noFill/>
          </p:spPr>
          <p:txBody>
            <a:bodyPr wrap="square" rtlCol="0">
              <a:spAutoFit/>
            </a:bodyPr>
            <a:lstStyle/>
            <a:p>
              <a:r>
                <a:rPr lang="en-US" dirty="0"/>
                <a:t>GDP and Presidential Vote</a:t>
              </a:r>
            </a:p>
          </p:txBody>
        </p:sp>
      </p:grpSp>
      <p:cxnSp>
        <p:nvCxnSpPr>
          <p:cNvPr id="6" name="Straight Connector 5"/>
          <p:cNvCxnSpPr/>
          <p:nvPr/>
        </p:nvCxnSpPr>
        <p:spPr>
          <a:xfrm>
            <a:off x="2687444" y="3543415"/>
            <a:ext cx="4360127" cy="0"/>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7448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How do we know which line fits best?</a:t>
            </a:r>
          </a:p>
        </p:txBody>
      </p:sp>
      <p:sp>
        <p:nvSpPr>
          <p:cNvPr id="3" name="Content Placeholder 2"/>
          <p:cNvSpPr>
            <a:spLocks noGrp="1"/>
          </p:cNvSpPr>
          <p:nvPr>
            <p:ph idx="1"/>
          </p:nvPr>
        </p:nvSpPr>
        <p:spPr/>
        <p:txBody>
          <a:bodyPr/>
          <a:lstStyle/>
          <a:p>
            <a:endParaRPr lang="en-US"/>
          </a:p>
        </p:txBody>
      </p:sp>
      <p:grpSp>
        <p:nvGrpSpPr>
          <p:cNvPr id="10" name="Group 9"/>
          <p:cNvGrpSpPr/>
          <p:nvPr/>
        </p:nvGrpSpPr>
        <p:grpSpPr>
          <a:xfrm>
            <a:off x="1235146" y="1417637"/>
            <a:ext cx="6249369" cy="4479285"/>
            <a:chOff x="1548283" y="2895600"/>
            <a:chExt cx="5473840" cy="3785690"/>
          </a:xfrm>
        </p:grpSpPr>
        <p:pic>
          <p:nvPicPr>
            <p:cNvPr id="11" name="Content Placeholder 7"/>
            <p:cNvPicPr>
              <a:picLocks/>
            </p:cNvPicPr>
            <p:nvPr/>
          </p:nvPicPr>
          <p:blipFill rotWithShape="1">
            <a:blip r:embed="rId3" cstate="print"/>
            <a:srcRect b="8785"/>
            <a:stretch/>
          </p:blipFill>
          <p:spPr bwMode="auto">
            <a:xfrm>
              <a:off x="1905000" y="2895600"/>
              <a:ext cx="5117123" cy="3416358"/>
            </a:xfrm>
            <a:prstGeom prst="rect">
              <a:avLst/>
            </a:prstGeom>
            <a:noFill/>
            <a:ln w="9525">
              <a:noFill/>
              <a:miter lim="800000"/>
              <a:headEnd/>
              <a:tailEnd/>
            </a:ln>
          </p:spPr>
        </p:pic>
        <p:sp>
          <p:nvSpPr>
            <p:cNvPr id="12" name="TextBox 11"/>
            <p:cNvSpPr txBox="1"/>
            <p:nvPr/>
          </p:nvSpPr>
          <p:spPr>
            <a:xfrm>
              <a:off x="3775026" y="6311958"/>
              <a:ext cx="1948400" cy="369332"/>
            </a:xfrm>
            <a:prstGeom prst="rect">
              <a:avLst/>
            </a:prstGeom>
            <a:noFill/>
          </p:spPr>
          <p:txBody>
            <a:bodyPr wrap="square" rtlCol="0">
              <a:spAutoFit/>
            </a:bodyPr>
            <a:lstStyle/>
            <a:p>
              <a:r>
                <a:rPr lang="en-US" dirty="0"/>
                <a:t>% GDP Growth</a:t>
              </a:r>
            </a:p>
          </p:txBody>
        </p:sp>
        <p:sp>
          <p:nvSpPr>
            <p:cNvPr id="13" name="TextBox 12"/>
            <p:cNvSpPr txBox="1"/>
            <p:nvPr/>
          </p:nvSpPr>
          <p:spPr>
            <a:xfrm>
              <a:off x="1548283" y="2895600"/>
              <a:ext cx="461665" cy="3244854"/>
            </a:xfrm>
            <a:prstGeom prst="rect">
              <a:avLst/>
            </a:prstGeom>
            <a:noFill/>
          </p:spPr>
          <p:txBody>
            <a:bodyPr vert="vert270" wrap="square" rtlCol="0">
              <a:spAutoFit/>
            </a:bodyPr>
            <a:lstStyle/>
            <a:p>
              <a:r>
                <a:rPr lang="en-US" dirty="0"/>
                <a:t>Incumbent Party Vote Share</a:t>
              </a:r>
            </a:p>
          </p:txBody>
        </p:sp>
        <p:sp>
          <p:nvSpPr>
            <p:cNvPr id="14" name="TextBox 13"/>
            <p:cNvSpPr txBox="1"/>
            <p:nvPr/>
          </p:nvSpPr>
          <p:spPr>
            <a:xfrm>
              <a:off x="3079169" y="2895600"/>
              <a:ext cx="3444493" cy="369332"/>
            </a:xfrm>
            <a:prstGeom prst="rect">
              <a:avLst/>
            </a:prstGeom>
            <a:noFill/>
          </p:spPr>
          <p:txBody>
            <a:bodyPr wrap="square" rtlCol="0">
              <a:spAutoFit/>
            </a:bodyPr>
            <a:lstStyle/>
            <a:p>
              <a:r>
                <a:rPr lang="en-US" dirty="0"/>
                <a:t>GDP and Presidential Vote</a:t>
              </a:r>
            </a:p>
          </p:txBody>
        </p:sp>
      </p:grpSp>
      <p:cxnSp>
        <p:nvCxnSpPr>
          <p:cNvPr id="6" name="Straight Connector 5"/>
          <p:cNvCxnSpPr/>
          <p:nvPr/>
        </p:nvCxnSpPr>
        <p:spPr>
          <a:xfrm flipV="1">
            <a:off x="2141034" y="2960131"/>
            <a:ext cx="4906537" cy="134929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2564781" y="2056881"/>
            <a:ext cx="4393580" cy="2999679"/>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575932" y="3562296"/>
            <a:ext cx="4360127" cy="0"/>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4285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noChangeAspect="1"/>
          </p:cNvGrpSpPr>
          <p:nvPr/>
        </p:nvGrpSpPr>
        <p:grpSpPr bwMode="auto">
          <a:xfrm>
            <a:off x="1435179" y="1143000"/>
            <a:ext cx="6565821" cy="4800600"/>
            <a:chOff x="960" y="432"/>
            <a:chExt cx="3939" cy="2880"/>
          </a:xfrm>
        </p:grpSpPr>
        <p:sp>
          <p:nvSpPr>
            <p:cNvPr id="19460" name="AutoShape 4"/>
            <p:cNvSpPr>
              <a:spLocks noChangeAspect="1" noChangeArrowheads="1" noTextEdit="1"/>
            </p:cNvSpPr>
            <p:nvPr/>
          </p:nvSpPr>
          <p:spPr bwMode="auto">
            <a:xfrm>
              <a:off x="960" y="432"/>
              <a:ext cx="3939" cy="28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2" name="Rectangle 6"/>
            <p:cNvSpPr>
              <a:spLocks noChangeArrowheads="1"/>
            </p:cNvSpPr>
            <p:nvPr/>
          </p:nvSpPr>
          <p:spPr bwMode="auto">
            <a:xfrm>
              <a:off x="987" y="457"/>
              <a:ext cx="3888" cy="2423"/>
            </a:xfrm>
            <a:prstGeom prst="rect">
              <a:avLst/>
            </a:prstGeom>
            <a:solidFill>
              <a:srgbClr val="EAF2F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3" name="Rectangle 7"/>
            <p:cNvSpPr>
              <a:spLocks noChangeArrowheads="1"/>
            </p:cNvSpPr>
            <p:nvPr/>
          </p:nvSpPr>
          <p:spPr bwMode="auto">
            <a:xfrm>
              <a:off x="989" y="461"/>
              <a:ext cx="3881" cy="2419"/>
            </a:xfrm>
            <a:prstGeom prst="rect">
              <a:avLst/>
            </a:prstGeom>
            <a:solidFill>
              <a:srgbClr val="EAF2F3"/>
            </a:solidFill>
            <a:ln w="5">
              <a:solidFill>
                <a:srgbClr val="EAF2F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4" name="Rectangle 8"/>
            <p:cNvSpPr>
              <a:spLocks noChangeArrowheads="1"/>
            </p:cNvSpPr>
            <p:nvPr/>
          </p:nvSpPr>
          <p:spPr bwMode="auto">
            <a:xfrm>
              <a:off x="1274" y="560"/>
              <a:ext cx="3497" cy="2090"/>
            </a:xfrm>
            <a:prstGeom prst="rect">
              <a:avLst/>
            </a:prstGeom>
            <a:solidFill>
              <a:srgbClr val="FFFFFF"/>
            </a:solidFill>
            <a:ln w="5">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5" name="Line 9"/>
            <p:cNvSpPr>
              <a:spLocks noChangeShapeType="1"/>
            </p:cNvSpPr>
            <p:nvPr/>
          </p:nvSpPr>
          <p:spPr bwMode="auto">
            <a:xfrm>
              <a:off x="1274" y="2549"/>
              <a:ext cx="3497" cy="1"/>
            </a:xfrm>
            <a:prstGeom prst="line">
              <a:avLst/>
            </a:prstGeom>
            <a:noFill/>
            <a:ln w="10">
              <a:solidFill>
                <a:srgbClr val="EAF2F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66" name="Line 10"/>
            <p:cNvSpPr>
              <a:spLocks noChangeShapeType="1"/>
            </p:cNvSpPr>
            <p:nvPr/>
          </p:nvSpPr>
          <p:spPr bwMode="auto">
            <a:xfrm>
              <a:off x="1274" y="2066"/>
              <a:ext cx="3497" cy="1"/>
            </a:xfrm>
            <a:prstGeom prst="line">
              <a:avLst/>
            </a:prstGeom>
            <a:noFill/>
            <a:ln w="10">
              <a:solidFill>
                <a:srgbClr val="EAF2F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67" name="Line 11"/>
            <p:cNvSpPr>
              <a:spLocks noChangeShapeType="1"/>
            </p:cNvSpPr>
            <p:nvPr/>
          </p:nvSpPr>
          <p:spPr bwMode="auto">
            <a:xfrm>
              <a:off x="1274" y="1586"/>
              <a:ext cx="3497" cy="1"/>
            </a:xfrm>
            <a:prstGeom prst="line">
              <a:avLst/>
            </a:prstGeom>
            <a:noFill/>
            <a:ln w="10">
              <a:solidFill>
                <a:srgbClr val="EAF2F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68" name="Line 12"/>
            <p:cNvSpPr>
              <a:spLocks noChangeShapeType="1"/>
            </p:cNvSpPr>
            <p:nvPr/>
          </p:nvSpPr>
          <p:spPr bwMode="auto">
            <a:xfrm>
              <a:off x="1274" y="1104"/>
              <a:ext cx="3497" cy="1"/>
            </a:xfrm>
            <a:prstGeom prst="line">
              <a:avLst/>
            </a:prstGeom>
            <a:noFill/>
            <a:ln w="10">
              <a:solidFill>
                <a:srgbClr val="EAF2F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69" name="Oval 13"/>
            <p:cNvSpPr>
              <a:spLocks noChangeArrowheads="1"/>
            </p:cNvSpPr>
            <p:nvPr/>
          </p:nvSpPr>
          <p:spPr bwMode="auto">
            <a:xfrm>
              <a:off x="1919" y="1824"/>
              <a:ext cx="42"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0" name="Oval 14"/>
            <p:cNvSpPr>
              <a:spLocks noChangeArrowheads="1"/>
            </p:cNvSpPr>
            <p:nvPr/>
          </p:nvSpPr>
          <p:spPr bwMode="auto">
            <a:xfrm>
              <a:off x="2905" y="2568"/>
              <a:ext cx="42"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1" name="Oval 15"/>
            <p:cNvSpPr>
              <a:spLocks noChangeArrowheads="1"/>
            </p:cNvSpPr>
            <p:nvPr/>
          </p:nvSpPr>
          <p:spPr bwMode="auto">
            <a:xfrm>
              <a:off x="2813" y="1304"/>
              <a:ext cx="43"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2" name="Oval 16"/>
            <p:cNvSpPr>
              <a:spLocks noChangeArrowheads="1"/>
            </p:cNvSpPr>
            <p:nvPr/>
          </p:nvSpPr>
          <p:spPr bwMode="auto">
            <a:xfrm>
              <a:off x="1314" y="2057"/>
              <a:ext cx="43"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3" name="Oval 17"/>
            <p:cNvSpPr>
              <a:spLocks noChangeArrowheads="1"/>
            </p:cNvSpPr>
            <p:nvPr/>
          </p:nvSpPr>
          <p:spPr bwMode="auto">
            <a:xfrm>
              <a:off x="4268" y="958"/>
              <a:ext cx="42"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4" name="Oval 18"/>
            <p:cNvSpPr>
              <a:spLocks noChangeArrowheads="1"/>
            </p:cNvSpPr>
            <p:nvPr/>
          </p:nvSpPr>
          <p:spPr bwMode="auto">
            <a:xfrm>
              <a:off x="3373" y="2085"/>
              <a:ext cx="43" cy="43"/>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5" name="Oval 19"/>
            <p:cNvSpPr>
              <a:spLocks noChangeArrowheads="1"/>
            </p:cNvSpPr>
            <p:nvPr/>
          </p:nvSpPr>
          <p:spPr bwMode="auto">
            <a:xfrm>
              <a:off x="3924" y="908"/>
              <a:ext cx="42" cy="43"/>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6" name="Oval 20"/>
            <p:cNvSpPr>
              <a:spLocks noChangeArrowheads="1"/>
            </p:cNvSpPr>
            <p:nvPr/>
          </p:nvSpPr>
          <p:spPr bwMode="auto">
            <a:xfrm>
              <a:off x="2347" y="2153"/>
              <a:ext cx="43" cy="43"/>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7" name="Oval 21"/>
            <p:cNvSpPr>
              <a:spLocks noChangeArrowheads="1"/>
            </p:cNvSpPr>
            <p:nvPr/>
          </p:nvSpPr>
          <p:spPr bwMode="auto">
            <a:xfrm>
              <a:off x="1453" y="2556"/>
              <a:ext cx="42"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8" name="Oval 22"/>
            <p:cNvSpPr>
              <a:spLocks noChangeArrowheads="1"/>
            </p:cNvSpPr>
            <p:nvPr/>
          </p:nvSpPr>
          <p:spPr bwMode="auto">
            <a:xfrm>
              <a:off x="4230" y="1160"/>
              <a:ext cx="42" cy="43"/>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9" name="Oval 23"/>
            <p:cNvSpPr>
              <a:spLocks noChangeArrowheads="1"/>
            </p:cNvSpPr>
            <p:nvPr/>
          </p:nvSpPr>
          <p:spPr bwMode="auto">
            <a:xfrm>
              <a:off x="2837" y="1671"/>
              <a:ext cx="42"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0" name="Oval 24"/>
            <p:cNvSpPr>
              <a:spLocks noChangeArrowheads="1"/>
            </p:cNvSpPr>
            <p:nvPr/>
          </p:nvSpPr>
          <p:spPr bwMode="auto">
            <a:xfrm>
              <a:off x="1637" y="2384"/>
              <a:ext cx="42"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1" name="Oval 25"/>
            <p:cNvSpPr>
              <a:spLocks noChangeArrowheads="1"/>
            </p:cNvSpPr>
            <p:nvPr/>
          </p:nvSpPr>
          <p:spPr bwMode="auto">
            <a:xfrm>
              <a:off x="2171" y="1574"/>
              <a:ext cx="42" cy="43"/>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2" name="Oval 26"/>
            <p:cNvSpPr>
              <a:spLocks noChangeArrowheads="1"/>
            </p:cNvSpPr>
            <p:nvPr/>
          </p:nvSpPr>
          <p:spPr bwMode="auto">
            <a:xfrm>
              <a:off x="2578" y="2017"/>
              <a:ext cx="42"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3" name="Oval 27"/>
            <p:cNvSpPr>
              <a:spLocks noChangeArrowheads="1"/>
            </p:cNvSpPr>
            <p:nvPr/>
          </p:nvSpPr>
          <p:spPr bwMode="auto">
            <a:xfrm>
              <a:off x="2317" y="1930"/>
              <a:ext cx="42"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4" name="Freeform 28"/>
            <p:cNvSpPr>
              <a:spLocks/>
            </p:cNvSpPr>
            <p:nvPr/>
          </p:nvSpPr>
          <p:spPr bwMode="auto">
            <a:xfrm>
              <a:off x="1335" y="1181"/>
              <a:ext cx="2954" cy="1203"/>
            </a:xfrm>
            <a:custGeom>
              <a:avLst/>
              <a:gdLst/>
              <a:ahLst/>
              <a:cxnLst>
                <a:cxn ang="0">
                  <a:pos x="257" y="406"/>
                </a:cxn>
                <a:cxn ang="0">
                  <a:pos x="676" y="236"/>
                </a:cxn>
                <a:cxn ang="0">
                  <a:pos x="637" y="252"/>
                </a:cxn>
                <a:cxn ang="0">
                  <a:pos x="0" y="511"/>
                </a:cxn>
                <a:cxn ang="0">
                  <a:pos x="1255" y="0"/>
                </a:cxn>
                <a:cxn ang="0">
                  <a:pos x="875" y="155"/>
                </a:cxn>
                <a:cxn ang="0">
                  <a:pos x="1109" y="59"/>
                </a:cxn>
                <a:cxn ang="0">
                  <a:pos x="439" y="332"/>
                </a:cxn>
                <a:cxn ang="0">
                  <a:pos x="59" y="487"/>
                </a:cxn>
                <a:cxn ang="0">
                  <a:pos x="1239" y="6"/>
                </a:cxn>
                <a:cxn ang="0">
                  <a:pos x="647" y="248"/>
                </a:cxn>
                <a:cxn ang="0">
                  <a:pos x="137" y="455"/>
                </a:cxn>
                <a:cxn ang="0">
                  <a:pos x="364" y="363"/>
                </a:cxn>
                <a:cxn ang="0">
                  <a:pos x="537" y="293"/>
                </a:cxn>
                <a:cxn ang="0">
                  <a:pos x="426" y="338"/>
                </a:cxn>
              </a:cxnLst>
              <a:rect l="0" t="0" r="r" b="b"/>
              <a:pathLst>
                <a:path w="1255" h="511">
                  <a:moveTo>
                    <a:pt x="257" y="406"/>
                  </a:moveTo>
                  <a:lnTo>
                    <a:pt x="676" y="236"/>
                  </a:lnTo>
                  <a:lnTo>
                    <a:pt x="637" y="252"/>
                  </a:lnTo>
                  <a:lnTo>
                    <a:pt x="0" y="511"/>
                  </a:lnTo>
                  <a:lnTo>
                    <a:pt x="1255" y="0"/>
                  </a:lnTo>
                  <a:lnTo>
                    <a:pt x="875" y="155"/>
                  </a:lnTo>
                  <a:lnTo>
                    <a:pt x="1109" y="59"/>
                  </a:lnTo>
                  <a:lnTo>
                    <a:pt x="439" y="332"/>
                  </a:lnTo>
                  <a:lnTo>
                    <a:pt x="59" y="487"/>
                  </a:lnTo>
                  <a:lnTo>
                    <a:pt x="1239" y="6"/>
                  </a:lnTo>
                  <a:lnTo>
                    <a:pt x="647" y="248"/>
                  </a:lnTo>
                  <a:lnTo>
                    <a:pt x="137" y="455"/>
                  </a:lnTo>
                  <a:lnTo>
                    <a:pt x="364" y="363"/>
                  </a:lnTo>
                  <a:lnTo>
                    <a:pt x="537" y="293"/>
                  </a:lnTo>
                  <a:lnTo>
                    <a:pt x="426" y="338"/>
                  </a:lnTo>
                </a:path>
              </a:pathLst>
            </a:custGeom>
            <a:no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5" name="Oval 29"/>
            <p:cNvSpPr>
              <a:spLocks noChangeArrowheads="1"/>
            </p:cNvSpPr>
            <p:nvPr/>
          </p:nvSpPr>
          <p:spPr bwMode="auto">
            <a:xfrm>
              <a:off x="1919" y="2116"/>
              <a:ext cx="42"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6" name="Oval 30"/>
            <p:cNvSpPr>
              <a:spLocks noChangeArrowheads="1"/>
            </p:cNvSpPr>
            <p:nvPr/>
          </p:nvSpPr>
          <p:spPr bwMode="auto">
            <a:xfrm>
              <a:off x="2905" y="1716"/>
              <a:ext cx="42"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7" name="Oval 31"/>
            <p:cNvSpPr>
              <a:spLocks noChangeArrowheads="1"/>
            </p:cNvSpPr>
            <p:nvPr/>
          </p:nvSpPr>
          <p:spPr bwMode="auto">
            <a:xfrm>
              <a:off x="2813" y="1753"/>
              <a:ext cx="43" cy="43"/>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8" name="Oval 32"/>
            <p:cNvSpPr>
              <a:spLocks noChangeArrowheads="1"/>
            </p:cNvSpPr>
            <p:nvPr/>
          </p:nvSpPr>
          <p:spPr bwMode="auto">
            <a:xfrm>
              <a:off x="1314" y="2363"/>
              <a:ext cx="43"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9" name="Oval 33"/>
            <p:cNvSpPr>
              <a:spLocks noChangeArrowheads="1"/>
            </p:cNvSpPr>
            <p:nvPr/>
          </p:nvSpPr>
          <p:spPr bwMode="auto">
            <a:xfrm>
              <a:off x="4268" y="1160"/>
              <a:ext cx="42" cy="43"/>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0" name="Oval 34"/>
            <p:cNvSpPr>
              <a:spLocks noChangeArrowheads="1"/>
            </p:cNvSpPr>
            <p:nvPr/>
          </p:nvSpPr>
          <p:spPr bwMode="auto">
            <a:xfrm>
              <a:off x="3373" y="1525"/>
              <a:ext cx="43"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1" name="Oval 35"/>
            <p:cNvSpPr>
              <a:spLocks noChangeArrowheads="1"/>
            </p:cNvSpPr>
            <p:nvPr/>
          </p:nvSpPr>
          <p:spPr bwMode="auto">
            <a:xfrm>
              <a:off x="3924" y="1299"/>
              <a:ext cx="42"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2" name="Oval 36"/>
            <p:cNvSpPr>
              <a:spLocks noChangeArrowheads="1"/>
            </p:cNvSpPr>
            <p:nvPr/>
          </p:nvSpPr>
          <p:spPr bwMode="auto">
            <a:xfrm>
              <a:off x="2347" y="1942"/>
              <a:ext cx="43"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3" name="Oval 37"/>
            <p:cNvSpPr>
              <a:spLocks noChangeArrowheads="1"/>
            </p:cNvSpPr>
            <p:nvPr/>
          </p:nvSpPr>
          <p:spPr bwMode="auto">
            <a:xfrm>
              <a:off x="1453" y="2306"/>
              <a:ext cx="42" cy="43"/>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4" name="Oval 38"/>
            <p:cNvSpPr>
              <a:spLocks noChangeArrowheads="1"/>
            </p:cNvSpPr>
            <p:nvPr/>
          </p:nvSpPr>
          <p:spPr bwMode="auto">
            <a:xfrm>
              <a:off x="4230" y="1174"/>
              <a:ext cx="42" cy="43"/>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5" name="Oval 39"/>
            <p:cNvSpPr>
              <a:spLocks noChangeArrowheads="1"/>
            </p:cNvSpPr>
            <p:nvPr/>
          </p:nvSpPr>
          <p:spPr bwMode="auto">
            <a:xfrm>
              <a:off x="2837" y="1744"/>
              <a:ext cx="42"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6" name="Oval 40"/>
            <p:cNvSpPr>
              <a:spLocks noChangeArrowheads="1"/>
            </p:cNvSpPr>
            <p:nvPr/>
          </p:nvSpPr>
          <p:spPr bwMode="auto">
            <a:xfrm>
              <a:off x="1637" y="2231"/>
              <a:ext cx="42"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7" name="Oval 41"/>
            <p:cNvSpPr>
              <a:spLocks noChangeArrowheads="1"/>
            </p:cNvSpPr>
            <p:nvPr/>
          </p:nvSpPr>
          <p:spPr bwMode="auto">
            <a:xfrm>
              <a:off x="2171" y="2015"/>
              <a:ext cx="42"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8" name="Oval 42"/>
            <p:cNvSpPr>
              <a:spLocks noChangeArrowheads="1"/>
            </p:cNvSpPr>
            <p:nvPr/>
          </p:nvSpPr>
          <p:spPr bwMode="auto">
            <a:xfrm>
              <a:off x="2578" y="1850"/>
              <a:ext cx="42"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9" name="Oval 43"/>
            <p:cNvSpPr>
              <a:spLocks noChangeArrowheads="1"/>
            </p:cNvSpPr>
            <p:nvPr/>
          </p:nvSpPr>
          <p:spPr bwMode="auto">
            <a:xfrm>
              <a:off x="2317" y="1956"/>
              <a:ext cx="42"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0" name="Line 44"/>
            <p:cNvSpPr>
              <a:spLocks noChangeShapeType="1"/>
            </p:cNvSpPr>
            <p:nvPr/>
          </p:nvSpPr>
          <p:spPr bwMode="auto">
            <a:xfrm flipV="1">
              <a:off x="1274" y="560"/>
              <a:ext cx="1" cy="2090"/>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1" name="Line 45"/>
            <p:cNvSpPr>
              <a:spLocks noChangeShapeType="1"/>
            </p:cNvSpPr>
            <p:nvPr/>
          </p:nvSpPr>
          <p:spPr bwMode="auto">
            <a:xfrm flipH="1">
              <a:off x="1234" y="2549"/>
              <a:ext cx="40" cy="1"/>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2" name="Rectangle 46"/>
            <p:cNvSpPr>
              <a:spLocks noChangeArrowheads="1"/>
            </p:cNvSpPr>
            <p:nvPr/>
          </p:nvSpPr>
          <p:spPr bwMode="auto">
            <a:xfrm rot="16200000">
              <a:off x="1088" y="2481"/>
              <a:ext cx="162"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45</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03" name="Line 47"/>
            <p:cNvSpPr>
              <a:spLocks noChangeShapeType="1"/>
            </p:cNvSpPr>
            <p:nvPr/>
          </p:nvSpPr>
          <p:spPr bwMode="auto">
            <a:xfrm flipH="1">
              <a:off x="1234" y="2066"/>
              <a:ext cx="40" cy="1"/>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4" name="Rectangle 48"/>
            <p:cNvSpPr>
              <a:spLocks noChangeArrowheads="1"/>
            </p:cNvSpPr>
            <p:nvPr/>
          </p:nvSpPr>
          <p:spPr bwMode="auto">
            <a:xfrm rot="16200000">
              <a:off x="1088" y="1998"/>
              <a:ext cx="162"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50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05" name="Line 49"/>
            <p:cNvSpPr>
              <a:spLocks noChangeShapeType="1"/>
            </p:cNvSpPr>
            <p:nvPr/>
          </p:nvSpPr>
          <p:spPr bwMode="auto">
            <a:xfrm flipH="1">
              <a:off x="1234" y="1586"/>
              <a:ext cx="40" cy="1"/>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6" name="Rectangle 50"/>
            <p:cNvSpPr>
              <a:spLocks noChangeArrowheads="1"/>
            </p:cNvSpPr>
            <p:nvPr/>
          </p:nvSpPr>
          <p:spPr bwMode="auto">
            <a:xfrm rot="16200000">
              <a:off x="1089" y="1517"/>
              <a:ext cx="162"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55</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07" name="Line 51"/>
            <p:cNvSpPr>
              <a:spLocks noChangeShapeType="1"/>
            </p:cNvSpPr>
            <p:nvPr/>
          </p:nvSpPr>
          <p:spPr bwMode="auto">
            <a:xfrm flipH="1">
              <a:off x="1234" y="1104"/>
              <a:ext cx="40" cy="1"/>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8" name="Rectangle 52"/>
            <p:cNvSpPr>
              <a:spLocks noChangeArrowheads="1"/>
            </p:cNvSpPr>
            <p:nvPr/>
          </p:nvSpPr>
          <p:spPr bwMode="auto">
            <a:xfrm rot="16200000">
              <a:off x="1089" y="1035"/>
              <a:ext cx="162"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60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09" name="Line 53"/>
            <p:cNvSpPr>
              <a:spLocks noChangeShapeType="1"/>
            </p:cNvSpPr>
            <p:nvPr/>
          </p:nvSpPr>
          <p:spPr bwMode="auto">
            <a:xfrm flipH="1">
              <a:off x="1234" y="621"/>
              <a:ext cx="40" cy="1"/>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10" name="Rectangle 54"/>
            <p:cNvSpPr>
              <a:spLocks noChangeArrowheads="1"/>
            </p:cNvSpPr>
            <p:nvPr/>
          </p:nvSpPr>
          <p:spPr bwMode="auto">
            <a:xfrm rot="16200000">
              <a:off x="1089" y="553"/>
              <a:ext cx="162"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65</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11" name="Line 55"/>
            <p:cNvSpPr>
              <a:spLocks noChangeShapeType="1"/>
            </p:cNvSpPr>
            <p:nvPr/>
          </p:nvSpPr>
          <p:spPr bwMode="auto">
            <a:xfrm>
              <a:off x="1274" y="2650"/>
              <a:ext cx="3497" cy="1"/>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12" name="Line 56"/>
            <p:cNvSpPr>
              <a:spLocks noChangeShapeType="1"/>
            </p:cNvSpPr>
            <p:nvPr/>
          </p:nvSpPr>
          <p:spPr bwMode="auto">
            <a:xfrm>
              <a:off x="1651" y="2650"/>
              <a:ext cx="1" cy="40"/>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13" name="Rectangle 57"/>
            <p:cNvSpPr>
              <a:spLocks noChangeArrowheads="1"/>
            </p:cNvSpPr>
            <p:nvPr/>
          </p:nvSpPr>
          <p:spPr bwMode="auto">
            <a:xfrm>
              <a:off x="1598" y="2709"/>
              <a:ext cx="106"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1</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14" name="Line 58"/>
            <p:cNvSpPr>
              <a:spLocks noChangeShapeType="1"/>
            </p:cNvSpPr>
            <p:nvPr/>
          </p:nvSpPr>
          <p:spPr bwMode="auto">
            <a:xfrm>
              <a:off x="2416" y="2650"/>
              <a:ext cx="1" cy="40"/>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15" name="Rectangle 59"/>
            <p:cNvSpPr>
              <a:spLocks noChangeArrowheads="1"/>
            </p:cNvSpPr>
            <p:nvPr/>
          </p:nvSpPr>
          <p:spPr bwMode="auto">
            <a:xfrm>
              <a:off x="2363" y="2709"/>
              <a:ext cx="106"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2</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16" name="Line 60"/>
            <p:cNvSpPr>
              <a:spLocks noChangeShapeType="1"/>
            </p:cNvSpPr>
            <p:nvPr/>
          </p:nvSpPr>
          <p:spPr bwMode="auto">
            <a:xfrm>
              <a:off x="3180" y="2650"/>
              <a:ext cx="1" cy="40"/>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17" name="Rectangle 61"/>
            <p:cNvSpPr>
              <a:spLocks noChangeArrowheads="1"/>
            </p:cNvSpPr>
            <p:nvPr/>
          </p:nvSpPr>
          <p:spPr bwMode="auto">
            <a:xfrm>
              <a:off x="3127" y="2709"/>
              <a:ext cx="106"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3</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18" name="Line 62"/>
            <p:cNvSpPr>
              <a:spLocks noChangeShapeType="1"/>
            </p:cNvSpPr>
            <p:nvPr/>
          </p:nvSpPr>
          <p:spPr bwMode="auto">
            <a:xfrm>
              <a:off x="3945" y="2650"/>
              <a:ext cx="1" cy="40"/>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19" name="Rectangle 63"/>
            <p:cNvSpPr>
              <a:spLocks noChangeArrowheads="1"/>
            </p:cNvSpPr>
            <p:nvPr/>
          </p:nvSpPr>
          <p:spPr bwMode="auto">
            <a:xfrm>
              <a:off x="3892" y="2709"/>
              <a:ext cx="106"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4</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20" name="Line 64"/>
            <p:cNvSpPr>
              <a:spLocks noChangeShapeType="1"/>
            </p:cNvSpPr>
            <p:nvPr/>
          </p:nvSpPr>
          <p:spPr bwMode="auto">
            <a:xfrm>
              <a:off x="4710" y="2650"/>
              <a:ext cx="1" cy="40"/>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1" name="Rectangle 65"/>
            <p:cNvSpPr>
              <a:spLocks noChangeArrowheads="1"/>
            </p:cNvSpPr>
            <p:nvPr/>
          </p:nvSpPr>
          <p:spPr bwMode="auto">
            <a:xfrm>
              <a:off x="4657" y="2709"/>
              <a:ext cx="106"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5</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grpSp>
      <p:graphicFrame>
        <p:nvGraphicFramePr>
          <p:cNvPr id="75" name="Object 74"/>
          <p:cNvGraphicFramePr>
            <a:graphicFrameLocks noChangeAspect="1"/>
          </p:cNvGraphicFramePr>
          <p:nvPr/>
        </p:nvGraphicFramePr>
        <p:xfrm>
          <a:off x="5334000" y="4953000"/>
          <a:ext cx="317921" cy="381000"/>
        </p:xfrm>
        <a:graphic>
          <a:graphicData uri="http://schemas.openxmlformats.org/presentationml/2006/ole">
            <mc:AlternateContent xmlns:mc="http://schemas.openxmlformats.org/markup-compatibility/2006">
              <mc:Choice xmlns:v="urn:schemas-microsoft-com:vml" Requires="v">
                <p:oleObj spid="_x0000_s9248" name="Equation" r:id="rId4" imgW="190440" imgH="228600" progId="Equation.DSMT4">
                  <p:embed/>
                </p:oleObj>
              </mc:Choice>
              <mc:Fallback>
                <p:oleObj name="Equation" r:id="rId4" imgW="19044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4953000"/>
                        <a:ext cx="317921" cy="381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9530" name="Object 74"/>
          <p:cNvGraphicFramePr>
            <a:graphicFrameLocks noChangeAspect="1"/>
          </p:cNvGraphicFramePr>
          <p:nvPr/>
        </p:nvGraphicFramePr>
        <p:xfrm>
          <a:off x="1044498" y="2730191"/>
          <a:ext cx="292100" cy="533400"/>
        </p:xfrm>
        <a:graphic>
          <a:graphicData uri="http://schemas.openxmlformats.org/presentationml/2006/ole">
            <mc:AlternateContent xmlns:mc="http://schemas.openxmlformats.org/markup-compatibility/2006">
              <mc:Choice xmlns:v="urn:schemas-microsoft-com:vml" Requires="v">
                <p:oleObj spid="_x0000_s9249" name="Equation" r:id="rId6" imgW="139680" imgH="253800" progId="Equation.3">
                  <p:embed/>
                </p:oleObj>
              </mc:Choice>
              <mc:Fallback>
                <p:oleObj name="Equation" r:id="rId6" imgW="139680" imgH="253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4498" y="2730191"/>
                        <a:ext cx="292100" cy="533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9" name="TextBox 78"/>
          <p:cNvSpPr txBox="1"/>
          <p:nvPr/>
        </p:nvSpPr>
        <p:spPr>
          <a:xfrm>
            <a:off x="144966" y="2360342"/>
            <a:ext cx="1349298" cy="646331"/>
          </a:xfrm>
          <a:prstGeom prst="rect">
            <a:avLst/>
          </a:prstGeom>
          <a:noFill/>
        </p:spPr>
        <p:txBody>
          <a:bodyPr wrap="square" rtlCol="0">
            <a:spAutoFit/>
          </a:bodyPr>
          <a:lstStyle/>
          <a:p>
            <a:r>
              <a:rPr lang="en-US" b="1" dirty="0">
                <a:solidFill>
                  <a:schemeClr val="accent1"/>
                </a:solidFill>
              </a:rPr>
              <a:t>Predicted value</a:t>
            </a:r>
          </a:p>
        </p:txBody>
      </p:sp>
      <p:sp>
        <p:nvSpPr>
          <p:cNvPr id="71" name="Title 70"/>
          <p:cNvSpPr>
            <a:spLocks noGrp="1"/>
          </p:cNvSpPr>
          <p:nvPr>
            <p:ph type="title"/>
          </p:nvPr>
        </p:nvSpPr>
        <p:spPr/>
        <p:txBody>
          <a:bodyPr/>
          <a:lstStyle/>
          <a:p>
            <a:r>
              <a:rPr lang="en-US" dirty="0"/>
              <a:t>Predicted values</a:t>
            </a:r>
          </a:p>
        </p:txBody>
      </p:sp>
      <p:sp>
        <p:nvSpPr>
          <p:cNvPr id="72" name="Content Placeholder 71"/>
          <p:cNvSpPr>
            <a:spLocks noGrp="1"/>
          </p:cNvSpPr>
          <p:nvPr>
            <p:ph idx="1"/>
          </p:nvPr>
        </p:nvSpPr>
        <p:spPr>
          <a:xfrm>
            <a:off x="480775" y="5595204"/>
            <a:ext cx="8229600" cy="1066800"/>
          </a:xfrm>
          <a:solidFill>
            <a:schemeClr val="bg1"/>
          </a:solidFill>
        </p:spPr>
        <p:txBody>
          <a:bodyPr>
            <a:normAutofit fontScale="92500"/>
          </a:bodyPr>
          <a:lstStyle/>
          <a:p>
            <a:pPr marL="0" indent="0">
              <a:buNone/>
            </a:pPr>
            <a:r>
              <a:rPr lang="en-US" dirty="0"/>
              <a:t>For any value of X, the </a:t>
            </a:r>
            <a:r>
              <a:rPr lang="en-US" b="1" dirty="0">
                <a:solidFill>
                  <a:schemeClr val="accent1"/>
                </a:solidFill>
              </a:rPr>
              <a:t>predicted value </a:t>
            </a:r>
            <a:r>
              <a:rPr lang="en-US" dirty="0"/>
              <a:t>is the value of Y on the sample regression line (estimated line)</a:t>
            </a:r>
          </a:p>
        </p:txBody>
      </p:sp>
      <p:cxnSp>
        <p:nvCxnSpPr>
          <p:cNvPr id="83" name="Straight Connector 82"/>
          <p:cNvCxnSpPr/>
          <p:nvPr/>
        </p:nvCxnSpPr>
        <p:spPr>
          <a:xfrm rot="10800000">
            <a:off x="1471961" y="2999679"/>
            <a:ext cx="6365488" cy="55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734729" y="3145574"/>
            <a:ext cx="352564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1360910" y="1171694"/>
            <a:ext cx="5187304" cy="4423172"/>
            <a:chOff x="1360910" y="1171694"/>
            <a:chExt cx="5187304" cy="4423172"/>
          </a:xfrm>
        </p:grpSpPr>
        <p:sp>
          <p:nvSpPr>
            <p:cNvPr id="74" name="TextBox 73"/>
            <p:cNvSpPr txBox="1"/>
            <p:nvPr/>
          </p:nvSpPr>
          <p:spPr>
            <a:xfrm>
              <a:off x="3523774" y="5225534"/>
              <a:ext cx="1948400" cy="369332"/>
            </a:xfrm>
            <a:prstGeom prst="rect">
              <a:avLst/>
            </a:prstGeom>
            <a:noFill/>
          </p:spPr>
          <p:txBody>
            <a:bodyPr wrap="square" rtlCol="0">
              <a:spAutoFit/>
            </a:bodyPr>
            <a:lstStyle/>
            <a:p>
              <a:r>
                <a:rPr lang="en-US" dirty="0"/>
                <a:t>% GDP Growth</a:t>
              </a:r>
            </a:p>
          </p:txBody>
        </p:sp>
        <p:sp>
          <p:nvSpPr>
            <p:cNvPr id="77" name="TextBox 76"/>
            <p:cNvSpPr txBox="1"/>
            <p:nvPr/>
          </p:nvSpPr>
          <p:spPr>
            <a:xfrm>
              <a:off x="1360910" y="2019776"/>
              <a:ext cx="461665" cy="3244854"/>
            </a:xfrm>
            <a:prstGeom prst="rect">
              <a:avLst/>
            </a:prstGeom>
            <a:noFill/>
          </p:spPr>
          <p:txBody>
            <a:bodyPr vert="vert270" wrap="square" rtlCol="0">
              <a:spAutoFit/>
            </a:bodyPr>
            <a:lstStyle/>
            <a:p>
              <a:r>
                <a:rPr lang="en-US" dirty="0"/>
                <a:t>Incumbent Party Vote Share</a:t>
              </a:r>
            </a:p>
          </p:txBody>
        </p:sp>
        <p:sp>
          <p:nvSpPr>
            <p:cNvPr id="78" name="TextBox 77"/>
            <p:cNvSpPr txBox="1"/>
            <p:nvPr/>
          </p:nvSpPr>
          <p:spPr>
            <a:xfrm>
              <a:off x="3103721" y="1171694"/>
              <a:ext cx="3444493" cy="369332"/>
            </a:xfrm>
            <a:prstGeom prst="rect">
              <a:avLst/>
            </a:prstGeom>
            <a:noFill/>
          </p:spPr>
          <p:txBody>
            <a:bodyPr wrap="square" rtlCol="0">
              <a:spAutoFit/>
            </a:bodyPr>
            <a:lstStyle/>
            <a:p>
              <a:r>
                <a:rPr lang="en-US" dirty="0"/>
                <a:t>GDP and Presidential Vote</a:t>
              </a:r>
            </a:p>
          </p:txBody>
        </p:sp>
      </p:grpSp>
    </p:spTree>
    <p:extLst>
      <p:ext uri="{BB962C8B-B14F-4D97-AF65-F5344CB8AC3E}">
        <p14:creationId xmlns:p14="http://schemas.microsoft.com/office/powerpoint/2010/main" val="200695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5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noChangeAspect="1"/>
          </p:cNvGrpSpPr>
          <p:nvPr/>
        </p:nvGrpSpPr>
        <p:grpSpPr bwMode="auto">
          <a:xfrm>
            <a:off x="1435179" y="1143000"/>
            <a:ext cx="6549587" cy="4788730"/>
            <a:chOff x="960" y="432"/>
            <a:chExt cx="3939" cy="2880"/>
          </a:xfrm>
        </p:grpSpPr>
        <p:sp>
          <p:nvSpPr>
            <p:cNvPr id="19460" name="AutoShape 4"/>
            <p:cNvSpPr>
              <a:spLocks noChangeAspect="1" noChangeArrowheads="1" noTextEdit="1"/>
            </p:cNvSpPr>
            <p:nvPr/>
          </p:nvSpPr>
          <p:spPr bwMode="auto">
            <a:xfrm>
              <a:off x="960" y="432"/>
              <a:ext cx="3939" cy="28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2" name="Rectangle 6"/>
            <p:cNvSpPr>
              <a:spLocks noChangeArrowheads="1"/>
            </p:cNvSpPr>
            <p:nvPr/>
          </p:nvSpPr>
          <p:spPr bwMode="auto">
            <a:xfrm>
              <a:off x="987" y="457"/>
              <a:ext cx="3888" cy="2423"/>
            </a:xfrm>
            <a:prstGeom prst="rect">
              <a:avLst/>
            </a:prstGeom>
            <a:solidFill>
              <a:srgbClr val="EAF2F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3" name="Rectangle 7"/>
            <p:cNvSpPr>
              <a:spLocks noChangeArrowheads="1"/>
            </p:cNvSpPr>
            <p:nvPr/>
          </p:nvSpPr>
          <p:spPr bwMode="auto">
            <a:xfrm>
              <a:off x="989" y="461"/>
              <a:ext cx="3881" cy="2419"/>
            </a:xfrm>
            <a:prstGeom prst="rect">
              <a:avLst/>
            </a:prstGeom>
            <a:solidFill>
              <a:srgbClr val="EAF2F3"/>
            </a:solidFill>
            <a:ln w="5">
              <a:solidFill>
                <a:srgbClr val="EAF2F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4" name="Rectangle 8"/>
            <p:cNvSpPr>
              <a:spLocks noChangeArrowheads="1"/>
            </p:cNvSpPr>
            <p:nvPr/>
          </p:nvSpPr>
          <p:spPr bwMode="auto">
            <a:xfrm>
              <a:off x="1274" y="560"/>
              <a:ext cx="3497" cy="2090"/>
            </a:xfrm>
            <a:prstGeom prst="rect">
              <a:avLst/>
            </a:prstGeom>
            <a:solidFill>
              <a:srgbClr val="FFFFFF"/>
            </a:solidFill>
            <a:ln w="5">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5" name="Line 9"/>
            <p:cNvSpPr>
              <a:spLocks noChangeShapeType="1"/>
            </p:cNvSpPr>
            <p:nvPr/>
          </p:nvSpPr>
          <p:spPr bwMode="auto">
            <a:xfrm>
              <a:off x="1274" y="2549"/>
              <a:ext cx="3497" cy="1"/>
            </a:xfrm>
            <a:prstGeom prst="line">
              <a:avLst/>
            </a:prstGeom>
            <a:noFill/>
            <a:ln w="10">
              <a:solidFill>
                <a:srgbClr val="EAF2F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66" name="Line 10"/>
            <p:cNvSpPr>
              <a:spLocks noChangeShapeType="1"/>
            </p:cNvSpPr>
            <p:nvPr/>
          </p:nvSpPr>
          <p:spPr bwMode="auto">
            <a:xfrm>
              <a:off x="1274" y="2066"/>
              <a:ext cx="3497" cy="1"/>
            </a:xfrm>
            <a:prstGeom prst="line">
              <a:avLst/>
            </a:prstGeom>
            <a:noFill/>
            <a:ln w="10">
              <a:solidFill>
                <a:srgbClr val="EAF2F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67" name="Line 11"/>
            <p:cNvSpPr>
              <a:spLocks noChangeShapeType="1"/>
            </p:cNvSpPr>
            <p:nvPr/>
          </p:nvSpPr>
          <p:spPr bwMode="auto">
            <a:xfrm>
              <a:off x="1274" y="1586"/>
              <a:ext cx="3497" cy="1"/>
            </a:xfrm>
            <a:prstGeom prst="line">
              <a:avLst/>
            </a:prstGeom>
            <a:noFill/>
            <a:ln w="10">
              <a:solidFill>
                <a:srgbClr val="EAF2F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68" name="Line 12"/>
            <p:cNvSpPr>
              <a:spLocks noChangeShapeType="1"/>
            </p:cNvSpPr>
            <p:nvPr/>
          </p:nvSpPr>
          <p:spPr bwMode="auto">
            <a:xfrm>
              <a:off x="1274" y="1104"/>
              <a:ext cx="3497" cy="1"/>
            </a:xfrm>
            <a:prstGeom prst="line">
              <a:avLst/>
            </a:prstGeom>
            <a:noFill/>
            <a:ln w="10">
              <a:solidFill>
                <a:srgbClr val="EAF2F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69" name="Oval 13"/>
            <p:cNvSpPr>
              <a:spLocks noChangeArrowheads="1"/>
            </p:cNvSpPr>
            <p:nvPr/>
          </p:nvSpPr>
          <p:spPr bwMode="auto">
            <a:xfrm>
              <a:off x="1919" y="1824"/>
              <a:ext cx="42"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0" name="Oval 14"/>
            <p:cNvSpPr>
              <a:spLocks noChangeArrowheads="1"/>
            </p:cNvSpPr>
            <p:nvPr/>
          </p:nvSpPr>
          <p:spPr bwMode="auto">
            <a:xfrm>
              <a:off x="2905" y="2568"/>
              <a:ext cx="42"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1" name="Oval 15"/>
            <p:cNvSpPr>
              <a:spLocks noChangeArrowheads="1"/>
            </p:cNvSpPr>
            <p:nvPr/>
          </p:nvSpPr>
          <p:spPr bwMode="auto">
            <a:xfrm>
              <a:off x="2813" y="1304"/>
              <a:ext cx="43"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2" name="Oval 16"/>
            <p:cNvSpPr>
              <a:spLocks noChangeArrowheads="1"/>
            </p:cNvSpPr>
            <p:nvPr/>
          </p:nvSpPr>
          <p:spPr bwMode="auto">
            <a:xfrm>
              <a:off x="1314" y="2057"/>
              <a:ext cx="43"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3" name="Oval 17"/>
            <p:cNvSpPr>
              <a:spLocks noChangeArrowheads="1"/>
            </p:cNvSpPr>
            <p:nvPr/>
          </p:nvSpPr>
          <p:spPr bwMode="auto">
            <a:xfrm>
              <a:off x="4268" y="958"/>
              <a:ext cx="42"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4" name="Oval 18"/>
            <p:cNvSpPr>
              <a:spLocks noChangeArrowheads="1"/>
            </p:cNvSpPr>
            <p:nvPr/>
          </p:nvSpPr>
          <p:spPr bwMode="auto">
            <a:xfrm>
              <a:off x="3373" y="2085"/>
              <a:ext cx="43" cy="43"/>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5" name="Oval 19"/>
            <p:cNvSpPr>
              <a:spLocks noChangeArrowheads="1"/>
            </p:cNvSpPr>
            <p:nvPr/>
          </p:nvSpPr>
          <p:spPr bwMode="auto">
            <a:xfrm>
              <a:off x="3924" y="908"/>
              <a:ext cx="42" cy="43"/>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6" name="Oval 20"/>
            <p:cNvSpPr>
              <a:spLocks noChangeArrowheads="1"/>
            </p:cNvSpPr>
            <p:nvPr/>
          </p:nvSpPr>
          <p:spPr bwMode="auto">
            <a:xfrm>
              <a:off x="2347" y="2153"/>
              <a:ext cx="43" cy="43"/>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7" name="Oval 21"/>
            <p:cNvSpPr>
              <a:spLocks noChangeArrowheads="1"/>
            </p:cNvSpPr>
            <p:nvPr/>
          </p:nvSpPr>
          <p:spPr bwMode="auto">
            <a:xfrm>
              <a:off x="1453" y="2556"/>
              <a:ext cx="42"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8" name="Oval 22"/>
            <p:cNvSpPr>
              <a:spLocks noChangeArrowheads="1"/>
            </p:cNvSpPr>
            <p:nvPr/>
          </p:nvSpPr>
          <p:spPr bwMode="auto">
            <a:xfrm>
              <a:off x="4230" y="1160"/>
              <a:ext cx="42" cy="43"/>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9" name="Oval 23"/>
            <p:cNvSpPr>
              <a:spLocks noChangeArrowheads="1"/>
            </p:cNvSpPr>
            <p:nvPr/>
          </p:nvSpPr>
          <p:spPr bwMode="auto">
            <a:xfrm>
              <a:off x="2837" y="1671"/>
              <a:ext cx="42"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0" name="Oval 24"/>
            <p:cNvSpPr>
              <a:spLocks noChangeArrowheads="1"/>
            </p:cNvSpPr>
            <p:nvPr/>
          </p:nvSpPr>
          <p:spPr bwMode="auto">
            <a:xfrm>
              <a:off x="1637" y="2384"/>
              <a:ext cx="42"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1" name="Oval 25"/>
            <p:cNvSpPr>
              <a:spLocks noChangeArrowheads="1"/>
            </p:cNvSpPr>
            <p:nvPr/>
          </p:nvSpPr>
          <p:spPr bwMode="auto">
            <a:xfrm>
              <a:off x="2171" y="1574"/>
              <a:ext cx="42" cy="43"/>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2" name="Oval 26"/>
            <p:cNvSpPr>
              <a:spLocks noChangeArrowheads="1"/>
            </p:cNvSpPr>
            <p:nvPr/>
          </p:nvSpPr>
          <p:spPr bwMode="auto">
            <a:xfrm>
              <a:off x="2578" y="2017"/>
              <a:ext cx="42"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3" name="Oval 27"/>
            <p:cNvSpPr>
              <a:spLocks noChangeArrowheads="1"/>
            </p:cNvSpPr>
            <p:nvPr/>
          </p:nvSpPr>
          <p:spPr bwMode="auto">
            <a:xfrm>
              <a:off x="2317" y="1930"/>
              <a:ext cx="42"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4" name="Freeform 28"/>
            <p:cNvSpPr>
              <a:spLocks/>
            </p:cNvSpPr>
            <p:nvPr/>
          </p:nvSpPr>
          <p:spPr bwMode="auto">
            <a:xfrm>
              <a:off x="1335" y="1181"/>
              <a:ext cx="2954" cy="1203"/>
            </a:xfrm>
            <a:custGeom>
              <a:avLst/>
              <a:gdLst/>
              <a:ahLst/>
              <a:cxnLst>
                <a:cxn ang="0">
                  <a:pos x="257" y="406"/>
                </a:cxn>
                <a:cxn ang="0">
                  <a:pos x="676" y="236"/>
                </a:cxn>
                <a:cxn ang="0">
                  <a:pos x="637" y="252"/>
                </a:cxn>
                <a:cxn ang="0">
                  <a:pos x="0" y="511"/>
                </a:cxn>
                <a:cxn ang="0">
                  <a:pos x="1255" y="0"/>
                </a:cxn>
                <a:cxn ang="0">
                  <a:pos x="875" y="155"/>
                </a:cxn>
                <a:cxn ang="0">
                  <a:pos x="1109" y="59"/>
                </a:cxn>
                <a:cxn ang="0">
                  <a:pos x="439" y="332"/>
                </a:cxn>
                <a:cxn ang="0">
                  <a:pos x="59" y="487"/>
                </a:cxn>
                <a:cxn ang="0">
                  <a:pos x="1239" y="6"/>
                </a:cxn>
                <a:cxn ang="0">
                  <a:pos x="647" y="248"/>
                </a:cxn>
                <a:cxn ang="0">
                  <a:pos x="137" y="455"/>
                </a:cxn>
                <a:cxn ang="0">
                  <a:pos x="364" y="363"/>
                </a:cxn>
                <a:cxn ang="0">
                  <a:pos x="537" y="293"/>
                </a:cxn>
                <a:cxn ang="0">
                  <a:pos x="426" y="338"/>
                </a:cxn>
              </a:cxnLst>
              <a:rect l="0" t="0" r="r" b="b"/>
              <a:pathLst>
                <a:path w="1255" h="511">
                  <a:moveTo>
                    <a:pt x="257" y="406"/>
                  </a:moveTo>
                  <a:lnTo>
                    <a:pt x="676" y="236"/>
                  </a:lnTo>
                  <a:lnTo>
                    <a:pt x="637" y="252"/>
                  </a:lnTo>
                  <a:lnTo>
                    <a:pt x="0" y="511"/>
                  </a:lnTo>
                  <a:lnTo>
                    <a:pt x="1255" y="0"/>
                  </a:lnTo>
                  <a:lnTo>
                    <a:pt x="875" y="155"/>
                  </a:lnTo>
                  <a:lnTo>
                    <a:pt x="1109" y="59"/>
                  </a:lnTo>
                  <a:lnTo>
                    <a:pt x="439" y="332"/>
                  </a:lnTo>
                  <a:lnTo>
                    <a:pt x="59" y="487"/>
                  </a:lnTo>
                  <a:lnTo>
                    <a:pt x="1239" y="6"/>
                  </a:lnTo>
                  <a:lnTo>
                    <a:pt x="647" y="248"/>
                  </a:lnTo>
                  <a:lnTo>
                    <a:pt x="137" y="455"/>
                  </a:lnTo>
                  <a:lnTo>
                    <a:pt x="364" y="363"/>
                  </a:lnTo>
                  <a:lnTo>
                    <a:pt x="537" y="293"/>
                  </a:lnTo>
                  <a:lnTo>
                    <a:pt x="426" y="338"/>
                  </a:lnTo>
                </a:path>
              </a:pathLst>
            </a:custGeom>
            <a:no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5" name="Oval 29"/>
            <p:cNvSpPr>
              <a:spLocks noChangeArrowheads="1"/>
            </p:cNvSpPr>
            <p:nvPr/>
          </p:nvSpPr>
          <p:spPr bwMode="auto">
            <a:xfrm>
              <a:off x="1919" y="2116"/>
              <a:ext cx="42"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6" name="Oval 30"/>
            <p:cNvSpPr>
              <a:spLocks noChangeArrowheads="1"/>
            </p:cNvSpPr>
            <p:nvPr/>
          </p:nvSpPr>
          <p:spPr bwMode="auto">
            <a:xfrm>
              <a:off x="2905" y="1716"/>
              <a:ext cx="42"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7" name="Oval 31"/>
            <p:cNvSpPr>
              <a:spLocks noChangeArrowheads="1"/>
            </p:cNvSpPr>
            <p:nvPr/>
          </p:nvSpPr>
          <p:spPr bwMode="auto">
            <a:xfrm>
              <a:off x="2813" y="1753"/>
              <a:ext cx="43" cy="43"/>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8" name="Oval 32"/>
            <p:cNvSpPr>
              <a:spLocks noChangeArrowheads="1"/>
            </p:cNvSpPr>
            <p:nvPr/>
          </p:nvSpPr>
          <p:spPr bwMode="auto">
            <a:xfrm>
              <a:off x="1314" y="2363"/>
              <a:ext cx="43"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9" name="Oval 33"/>
            <p:cNvSpPr>
              <a:spLocks noChangeArrowheads="1"/>
            </p:cNvSpPr>
            <p:nvPr/>
          </p:nvSpPr>
          <p:spPr bwMode="auto">
            <a:xfrm>
              <a:off x="4268" y="1160"/>
              <a:ext cx="42" cy="43"/>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0" name="Oval 34"/>
            <p:cNvSpPr>
              <a:spLocks noChangeArrowheads="1"/>
            </p:cNvSpPr>
            <p:nvPr/>
          </p:nvSpPr>
          <p:spPr bwMode="auto">
            <a:xfrm>
              <a:off x="3373" y="1525"/>
              <a:ext cx="43"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1" name="Oval 35"/>
            <p:cNvSpPr>
              <a:spLocks noChangeArrowheads="1"/>
            </p:cNvSpPr>
            <p:nvPr/>
          </p:nvSpPr>
          <p:spPr bwMode="auto">
            <a:xfrm>
              <a:off x="3924" y="1299"/>
              <a:ext cx="42"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2" name="Oval 36"/>
            <p:cNvSpPr>
              <a:spLocks noChangeArrowheads="1"/>
            </p:cNvSpPr>
            <p:nvPr/>
          </p:nvSpPr>
          <p:spPr bwMode="auto">
            <a:xfrm>
              <a:off x="2347" y="1942"/>
              <a:ext cx="43"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3" name="Oval 37"/>
            <p:cNvSpPr>
              <a:spLocks noChangeArrowheads="1"/>
            </p:cNvSpPr>
            <p:nvPr/>
          </p:nvSpPr>
          <p:spPr bwMode="auto">
            <a:xfrm>
              <a:off x="1453" y="2306"/>
              <a:ext cx="42" cy="43"/>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4" name="Oval 38"/>
            <p:cNvSpPr>
              <a:spLocks noChangeArrowheads="1"/>
            </p:cNvSpPr>
            <p:nvPr/>
          </p:nvSpPr>
          <p:spPr bwMode="auto">
            <a:xfrm>
              <a:off x="4230" y="1174"/>
              <a:ext cx="42" cy="43"/>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5" name="Oval 39"/>
            <p:cNvSpPr>
              <a:spLocks noChangeArrowheads="1"/>
            </p:cNvSpPr>
            <p:nvPr/>
          </p:nvSpPr>
          <p:spPr bwMode="auto">
            <a:xfrm>
              <a:off x="2837" y="1744"/>
              <a:ext cx="42"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6" name="Oval 40"/>
            <p:cNvSpPr>
              <a:spLocks noChangeArrowheads="1"/>
            </p:cNvSpPr>
            <p:nvPr/>
          </p:nvSpPr>
          <p:spPr bwMode="auto">
            <a:xfrm>
              <a:off x="1637" y="2231"/>
              <a:ext cx="42"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7" name="Oval 41"/>
            <p:cNvSpPr>
              <a:spLocks noChangeArrowheads="1"/>
            </p:cNvSpPr>
            <p:nvPr/>
          </p:nvSpPr>
          <p:spPr bwMode="auto">
            <a:xfrm>
              <a:off x="2171" y="2015"/>
              <a:ext cx="42"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8" name="Oval 42"/>
            <p:cNvSpPr>
              <a:spLocks noChangeArrowheads="1"/>
            </p:cNvSpPr>
            <p:nvPr/>
          </p:nvSpPr>
          <p:spPr bwMode="auto">
            <a:xfrm>
              <a:off x="2578" y="1850"/>
              <a:ext cx="42"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9" name="Oval 43"/>
            <p:cNvSpPr>
              <a:spLocks noChangeArrowheads="1"/>
            </p:cNvSpPr>
            <p:nvPr/>
          </p:nvSpPr>
          <p:spPr bwMode="auto">
            <a:xfrm>
              <a:off x="2317" y="1956"/>
              <a:ext cx="42"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0" name="Line 44"/>
            <p:cNvSpPr>
              <a:spLocks noChangeShapeType="1"/>
            </p:cNvSpPr>
            <p:nvPr/>
          </p:nvSpPr>
          <p:spPr bwMode="auto">
            <a:xfrm flipV="1">
              <a:off x="1274" y="560"/>
              <a:ext cx="1" cy="2090"/>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1" name="Line 45"/>
            <p:cNvSpPr>
              <a:spLocks noChangeShapeType="1"/>
            </p:cNvSpPr>
            <p:nvPr/>
          </p:nvSpPr>
          <p:spPr bwMode="auto">
            <a:xfrm flipH="1">
              <a:off x="1234" y="2549"/>
              <a:ext cx="40" cy="1"/>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2" name="Rectangle 46"/>
            <p:cNvSpPr>
              <a:spLocks noChangeArrowheads="1"/>
            </p:cNvSpPr>
            <p:nvPr/>
          </p:nvSpPr>
          <p:spPr bwMode="auto">
            <a:xfrm rot="16200000">
              <a:off x="1088" y="2481"/>
              <a:ext cx="162"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45</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03" name="Line 47"/>
            <p:cNvSpPr>
              <a:spLocks noChangeShapeType="1"/>
            </p:cNvSpPr>
            <p:nvPr/>
          </p:nvSpPr>
          <p:spPr bwMode="auto">
            <a:xfrm flipH="1">
              <a:off x="1234" y="2066"/>
              <a:ext cx="40" cy="1"/>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4" name="Rectangle 48"/>
            <p:cNvSpPr>
              <a:spLocks noChangeArrowheads="1"/>
            </p:cNvSpPr>
            <p:nvPr/>
          </p:nvSpPr>
          <p:spPr bwMode="auto">
            <a:xfrm rot="16200000">
              <a:off x="1088" y="1998"/>
              <a:ext cx="162"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50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05" name="Line 49"/>
            <p:cNvSpPr>
              <a:spLocks noChangeShapeType="1"/>
            </p:cNvSpPr>
            <p:nvPr/>
          </p:nvSpPr>
          <p:spPr bwMode="auto">
            <a:xfrm flipH="1">
              <a:off x="1234" y="1586"/>
              <a:ext cx="40" cy="1"/>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6" name="Rectangle 50"/>
            <p:cNvSpPr>
              <a:spLocks noChangeArrowheads="1"/>
            </p:cNvSpPr>
            <p:nvPr/>
          </p:nvSpPr>
          <p:spPr bwMode="auto">
            <a:xfrm rot="16200000">
              <a:off x="1089" y="1517"/>
              <a:ext cx="162"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55</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07" name="Line 51"/>
            <p:cNvSpPr>
              <a:spLocks noChangeShapeType="1"/>
            </p:cNvSpPr>
            <p:nvPr/>
          </p:nvSpPr>
          <p:spPr bwMode="auto">
            <a:xfrm flipH="1">
              <a:off x="1234" y="1104"/>
              <a:ext cx="40" cy="1"/>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8" name="Rectangle 52"/>
            <p:cNvSpPr>
              <a:spLocks noChangeArrowheads="1"/>
            </p:cNvSpPr>
            <p:nvPr/>
          </p:nvSpPr>
          <p:spPr bwMode="auto">
            <a:xfrm rot="16200000">
              <a:off x="1089" y="1035"/>
              <a:ext cx="162"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60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09" name="Line 53"/>
            <p:cNvSpPr>
              <a:spLocks noChangeShapeType="1"/>
            </p:cNvSpPr>
            <p:nvPr/>
          </p:nvSpPr>
          <p:spPr bwMode="auto">
            <a:xfrm flipH="1">
              <a:off x="1234" y="621"/>
              <a:ext cx="40" cy="1"/>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10" name="Rectangle 54"/>
            <p:cNvSpPr>
              <a:spLocks noChangeArrowheads="1"/>
            </p:cNvSpPr>
            <p:nvPr/>
          </p:nvSpPr>
          <p:spPr bwMode="auto">
            <a:xfrm rot="16200000">
              <a:off x="1089" y="553"/>
              <a:ext cx="162"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65</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11" name="Line 55"/>
            <p:cNvSpPr>
              <a:spLocks noChangeShapeType="1"/>
            </p:cNvSpPr>
            <p:nvPr/>
          </p:nvSpPr>
          <p:spPr bwMode="auto">
            <a:xfrm>
              <a:off x="1274" y="2650"/>
              <a:ext cx="3497" cy="1"/>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12" name="Line 56"/>
            <p:cNvSpPr>
              <a:spLocks noChangeShapeType="1"/>
            </p:cNvSpPr>
            <p:nvPr/>
          </p:nvSpPr>
          <p:spPr bwMode="auto">
            <a:xfrm>
              <a:off x="1651" y="2650"/>
              <a:ext cx="1" cy="40"/>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13" name="Rectangle 57"/>
            <p:cNvSpPr>
              <a:spLocks noChangeArrowheads="1"/>
            </p:cNvSpPr>
            <p:nvPr/>
          </p:nvSpPr>
          <p:spPr bwMode="auto">
            <a:xfrm>
              <a:off x="1598" y="2709"/>
              <a:ext cx="106"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1</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14" name="Line 58"/>
            <p:cNvSpPr>
              <a:spLocks noChangeShapeType="1"/>
            </p:cNvSpPr>
            <p:nvPr/>
          </p:nvSpPr>
          <p:spPr bwMode="auto">
            <a:xfrm>
              <a:off x="2416" y="2650"/>
              <a:ext cx="1" cy="40"/>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15" name="Rectangle 59"/>
            <p:cNvSpPr>
              <a:spLocks noChangeArrowheads="1"/>
            </p:cNvSpPr>
            <p:nvPr/>
          </p:nvSpPr>
          <p:spPr bwMode="auto">
            <a:xfrm>
              <a:off x="2363" y="2709"/>
              <a:ext cx="106"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2</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16" name="Line 60"/>
            <p:cNvSpPr>
              <a:spLocks noChangeShapeType="1"/>
            </p:cNvSpPr>
            <p:nvPr/>
          </p:nvSpPr>
          <p:spPr bwMode="auto">
            <a:xfrm>
              <a:off x="3180" y="2650"/>
              <a:ext cx="1" cy="40"/>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17" name="Rectangle 61"/>
            <p:cNvSpPr>
              <a:spLocks noChangeArrowheads="1"/>
            </p:cNvSpPr>
            <p:nvPr/>
          </p:nvSpPr>
          <p:spPr bwMode="auto">
            <a:xfrm>
              <a:off x="3127" y="2709"/>
              <a:ext cx="106"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3</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18" name="Line 62"/>
            <p:cNvSpPr>
              <a:spLocks noChangeShapeType="1"/>
            </p:cNvSpPr>
            <p:nvPr/>
          </p:nvSpPr>
          <p:spPr bwMode="auto">
            <a:xfrm>
              <a:off x="3945" y="2650"/>
              <a:ext cx="1" cy="40"/>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19" name="Rectangle 63"/>
            <p:cNvSpPr>
              <a:spLocks noChangeArrowheads="1"/>
            </p:cNvSpPr>
            <p:nvPr/>
          </p:nvSpPr>
          <p:spPr bwMode="auto">
            <a:xfrm>
              <a:off x="3892" y="2709"/>
              <a:ext cx="106"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4</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20" name="Line 64"/>
            <p:cNvSpPr>
              <a:spLocks noChangeShapeType="1"/>
            </p:cNvSpPr>
            <p:nvPr/>
          </p:nvSpPr>
          <p:spPr bwMode="auto">
            <a:xfrm>
              <a:off x="4710" y="2650"/>
              <a:ext cx="1" cy="40"/>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1" name="Rectangle 65"/>
            <p:cNvSpPr>
              <a:spLocks noChangeArrowheads="1"/>
            </p:cNvSpPr>
            <p:nvPr/>
          </p:nvSpPr>
          <p:spPr bwMode="auto">
            <a:xfrm>
              <a:off x="4657" y="2709"/>
              <a:ext cx="106"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5</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grpSp>
      <p:graphicFrame>
        <p:nvGraphicFramePr>
          <p:cNvPr id="75" name="Object 74"/>
          <p:cNvGraphicFramePr>
            <a:graphicFrameLocks noChangeAspect="1"/>
          </p:cNvGraphicFramePr>
          <p:nvPr/>
        </p:nvGraphicFramePr>
        <p:xfrm>
          <a:off x="5334000" y="4953000"/>
          <a:ext cx="317921" cy="381000"/>
        </p:xfrm>
        <a:graphic>
          <a:graphicData uri="http://schemas.openxmlformats.org/presentationml/2006/ole">
            <mc:AlternateContent xmlns:mc="http://schemas.openxmlformats.org/markup-compatibility/2006">
              <mc:Choice xmlns:v="urn:schemas-microsoft-com:vml" Requires="v">
                <p:oleObj spid="_x0000_s10302" name="Equation" r:id="rId4" imgW="190440" imgH="228600" progId="Equation.DSMT4">
                  <p:embed/>
                </p:oleObj>
              </mc:Choice>
              <mc:Fallback>
                <p:oleObj name="Equation" r:id="rId4" imgW="19044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4953000"/>
                        <a:ext cx="317921" cy="381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9530" name="Object 74"/>
          <p:cNvGraphicFramePr>
            <a:graphicFrameLocks noChangeAspect="1"/>
          </p:cNvGraphicFramePr>
          <p:nvPr/>
        </p:nvGraphicFramePr>
        <p:xfrm>
          <a:off x="1044498" y="2730191"/>
          <a:ext cx="292100" cy="533400"/>
        </p:xfrm>
        <a:graphic>
          <a:graphicData uri="http://schemas.openxmlformats.org/presentationml/2006/ole">
            <mc:AlternateContent xmlns:mc="http://schemas.openxmlformats.org/markup-compatibility/2006">
              <mc:Choice xmlns:v="urn:schemas-microsoft-com:vml" Requires="v">
                <p:oleObj spid="_x0000_s10303" name="Equation" r:id="rId6" imgW="139680" imgH="253800" progId="Equation.DSMT4">
                  <p:embed/>
                </p:oleObj>
              </mc:Choice>
              <mc:Fallback>
                <p:oleObj name="Equation" r:id="rId6" imgW="139680" imgH="253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4498" y="2730191"/>
                        <a:ext cx="292100" cy="533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9" name="TextBox 78"/>
          <p:cNvSpPr txBox="1"/>
          <p:nvPr/>
        </p:nvSpPr>
        <p:spPr>
          <a:xfrm>
            <a:off x="144966" y="2360342"/>
            <a:ext cx="1349298" cy="646331"/>
          </a:xfrm>
          <a:prstGeom prst="rect">
            <a:avLst/>
          </a:prstGeom>
          <a:noFill/>
        </p:spPr>
        <p:txBody>
          <a:bodyPr wrap="square" rtlCol="0">
            <a:spAutoFit/>
          </a:bodyPr>
          <a:lstStyle/>
          <a:p>
            <a:r>
              <a:rPr lang="en-US" dirty="0"/>
              <a:t>Predicted value</a:t>
            </a:r>
          </a:p>
        </p:txBody>
      </p:sp>
      <p:sp>
        <p:nvSpPr>
          <p:cNvPr id="71" name="Title 70"/>
          <p:cNvSpPr>
            <a:spLocks noGrp="1"/>
          </p:cNvSpPr>
          <p:nvPr>
            <p:ph type="title"/>
          </p:nvPr>
        </p:nvSpPr>
        <p:spPr/>
        <p:txBody>
          <a:bodyPr/>
          <a:lstStyle/>
          <a:p>
            <a:r>
              <a:rPr lang="en-US" dirty="0"/>
              <a:t>Residuals</a:t>
            </a:r>
          </a:p>
        </p:txBody>
      </p:sp>
      <p:sp>
        <p:nvSpPr>
          <p:cNvPr id="72" name="Content Placeholder 71"/>
          <p:cNvSpPr>
            <a:spLocks noGrp="1"/>
          </p:cNvSpPr>
          <p:nvPr>
            <p:ph idx="1"/>
          </p:nvPr>
        </p:nvSpPr>
        <p:spPr>
          <a:xfrm>
            <a:off x="554435" y="5670788"/>
            <a:ext cx="8229600" cy="1066800"/>
          </a:xfrm>
          <a:solidFill>
            <a:srgbClr val="FFFFFF"/>
          </a:solidFill>
        </p:spPr>
        <p:txBody>
          <a:bodyPr>
            <a:normAutofit fontScale="92500" lnSpcReduction="20000"/>
          </a:bodyPr>
          <a:lstStyle/>
          <a:p>
            <a:pPr marL="0" indent="0">
              <a:buNone/>
            </a:pPr>
            <a:r>
              <a:rPr lang="en-US" dirty="0"/>
              <a:t>For any observation, the </a:t>
            </a:r>
            <a:r>
              <a:rPr lang="en-US" b="1" dirty="0">
                <a:solidFill>
                  <a:schemeClr val="accent1"/>
                </a:solidFill>
              </a:rPr>
              <a:t>residual</a:t>
            </a:r>
            <a:r>
              <a:rPr lang="en-US" dirty="0"/>
              <a:t> is the difference between the </a:t>
            </a:r>
            <a:r>
              <a:rPr lang="en-US" b="1" dirty="0">
                <a:solidFill>
                  <a:schemeClr val="accent2"/>
                </a:solidFill>
              </a:rPr>
              <a:t>actual value </a:t>
            </a:r>
            <a:r>
              <a:rPr lang="en-US" dirty="0"/>
              <a:t>and the predicted value of Y</a:t>
            </a:r>
          </a:p>
        </p:txBody>
      </p:sp>
      <p:cxnSp>
        <p:nvCxnSpPr>
          <p:cNvPr id="83" name="Straight Connector 82"/>
          <p:cNvCxnSpPr>
            <a:stCxn id="78" idx="0"/>
          </p:cNvCxnSpPr>
          <p:nvPr/>
        </p:nvCxnSpPr>
        <p:spPr>
          <a:xfrm flipH="1" flipV="1">
            <a:off x="1471962" y="2999680"/>
            <a:ext cx="5406307" cy="1484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5497551" y="1382752"/>
            <a:ext cx="0" cy="35256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8" idx="2"/>
          </p:cNvCxnSpPr>
          <p:nvPr/>
        </p:nvCxnSpPr>
        <p:spPr>
          <a:xfrm flipH="1" flipV="1">
            <a:off x="1468247" y="3932650"/>
            <a:ext cx="5410022" cy="1857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aphicFrame>
        <p:nvGraphicFramePr>
          <p:cNvPr id="74" name="Object 74"/>
          <p:cNvGraphicFramePr>
            <a:graphicFrameLocks noChangeAspect="1"/>
          </p:cNvGraphicFramePr>
          <p:nvPr/>
        </p:nvGraphicFramePr>
        <p:xfrm>
          <a:off x="1022350" y="3713163"/>
          <a:ext cx="292100" cy="479425"/>
        </p:xfrm>
        <a:graphic>
          <a:graphicData uri="http://schemas.openxmlformats.org/presentationml/2006/ole">
            <mc:AlternateContent xmlns:mc="http://schemas.openxmlformats.org/markup-compatibility/2006">
              <mc:Choice xmlns:v="urn:schemas-microsoft-com:vml" Requires="v">
                <p:oleObj spid="_x0000_s10304" name="Equation" r:id="rId8" imgW="139680" imgH="228600" progId="Equation.DSMT4">
                  <p:embed/>
                </p:oleObj>
              </mc:Choice>
              <mc:Fallback>
                <p:oleObj name="Equation" r:id="rId8" imgW="13968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2350" y="3713163"/>
                        <a:ext cx="292100" cy="4794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7" name="TextBox 76"/>
          <p:cNvSpPr txBox="1"/>
          <p:nvPr/>
        </p:nvSpPr>
        <p:spPr>
          <a:xfrm>
            <a:off x="122661" y="3315630"/>
            <a:ext cx="1349298" cy="646331"/>
          </a:xfrm>
          <a:prstGeom prst="rect">
            <a:avLst/>
          </a:prstGeom>
          <a:noFill/>
        </p:spPr>
        <p:txBody>
          <a:bodyPr wrap="square" rtlCol="0">
            <a:spAutoFit/>
          </a:bodyPr>
          <a:lstStyle/>
          <a:p>
            <a:r>
              <a:rPr lang="en-US" b="1" dirty="0">
                <a:solidFill>
                  <a:schemeClr val="accent2"/>
                </a:solidFill>
              </a:rPr>
              <a:t>Actual </a:t>
            </a:r>
          </a:p>
          <a:p>
            <a:r>
              <a:rPr lang="en-US" b="1" dirty="0">
                <a:solidFill>
                  <a:schemeClr val="accent2"/>
                </a:solidFill>
              </a:rPr>
              <a:t>value</a:t>
            </a:r>
          </a:p>
        </p:txBody>
      </p:sp>
      <p:sp>
        <p:nvSpPr>
          <p:cNvPr id="78" name="Right Brace 77"/>
          <p:cNvSpPr/>
          <p:nvPr/>
        </p:nvSpPr>
        <p:spPr>
          <a:xfrm>
            <a:off x="6878269" y="3014521"/>
            <a:ext cx="211873" cy="936702"/>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80" name="Object 75"/>
          <p:cNvGraphicFramePr>
            <a:graphicFrameLocks noChangeAspect="1"/>
          </p:cNvGraphicFramePr>
          <p:nvPr>
            <p:extLst>
              <p:ext uri="{D42A27DB-BD31-4B8C-83A1-F6EECF244321}">
                <p14:modId xmlns:p14="http://schemas.microsoft.com/office/powerpoint/2010/main" val="442636516"/>
              </p:ext>
            </p:extLst>
          </p:nvPr>
        </p:nvGraphicFramePr>
        <p:xfrm>
          <a:off x="7239000" y="3426237"/>
          <a:ext cx="1068387" cy="1012825"/>
        </p:xfrm>
        <a:graphic>
          <a:graphicData uri="http://schemas.openxmlformats.org/presentationml/2006/ole">
            <mc:AlternateContent xmlns:mc="http://schemas.openxmlformats.org/markup-compatibility/2006">
              <mc:Choice xmlns:v="urn:schemas-microsoft-com:vml" Requires="v">
                <p:oleObj spid="_x0000_s10305" name="Equation" r:id="rId10" imgW="507960" imgH="482400" progId="Equation.3">
                  <p:embed/>
                </p:oleObj>
              </mc:Choice>
              <mc:Fallback>
                <p:oleObj name="Equation" r:id="rId10" imgW="507960" imgH="4824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39000" y="3426237"/>
                        <a:ext cx="1068387" cy="10128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81" name="TextBox 80"/>
          <p:cNvSpPr txBox="1"/>
          <p:nvPr/>
        </p:nvSpPr>
        <p:spPr>
          <a:xfrm>
            <a:off x="7086514" y="3041568"/>
            <a:ext cx="1043684" cy="369332"/>
          </a:xfrm>
          <a:prstGeom prst="rect">
            <a:avLst/>
          </a:prstGeom>
          <a:noFill/>
        </p:spPr>
        <p:txBody>
          <a:bodyPr wrap="none" rtlCol="0">
            <a:spAutoFit/>
          </a:bodyPr>
          <a:lstStyle/>
          <a:p>
            <a:pPr algn="ctr"/>
            <a:r>
              <a:rPr lang="en-US" b="1" dirty="0">
                <a:solidFill>
                  <a:schemeClr val="accent1"/>
                </a:solidFill>
              </a:rPr>
              <a:t>Residual </a:t>
            </a:r>
          </a:p>
        </p:txBody>
      </p:sp>
      <p:grpSp>
        <p:nvGrpSpPr>
          <p:cNvPr id="82" name="Group 81"/>
          <p:cNvGrpSpPr/>
          <p:nvPr/>
        </p:nvGrpSpPr>
        <p:grpSpPr>
          <a:xfrm>
            <a:off x="1360410" y="1322577"/>
            <a:ext cx="5878590" cy="4348211"/>
            <a:chOff x="1677352" y="2895600"/>
            <a:chExt cx="4846310" cy="3785690"/>
          </a:xfrm>
        </p:grpSpPr>
        <p:sp>
          <p:nvSpPr>
            <p:cNvPr id="84" name="TextBox 83"/>
            <p:cNvSpPr txBox="1"/>
            <p:nvPr/>
          </p:nvSpPr>
          <p:spPr>
            <a:xfrm>
              <a:off x="3775026" y="6311958"/>
              <a:ext cx="1948400" cy="369332"/>
            </a:xfrm>
            <a:prstGeom prst="rect">
              <a:avLst/>
            </a:prstGeom>
            <a:noFill/>
          </p:spPr>
          <p:txBody>
            <a:bodyPr wrap="square" rtlCol="0">
              <a:spAutoFit/>
            </a:bodyPr>
            <a:lstStyle/>
            <a:p>
              <a:r>
                <a:rPr lang="en-US" dirty="0"/>
                <a:t>% GDP Growth</a:t>
              </a:r>
            </a:p>
          </p:txBody>
        </p:sp>
        <p:sp>
          <p:nvSpPr>
            <p:cNvPr id="85" name="TextBox 84"/>
            <p:cNvSpPr txBox="1"/>
            <p:nvPr/>
          </p:nvSpPr>
          <p:spPr>
            <a:xfrm>
              <a:off x="1677352" y="2895600"/>
              <a:ext cx="461665" cy="3244854"/>
            </a:xfrm>
            <a:prstGeom prst="rect">
              <a:avLst/>
            </a:prstGeom>
            <a:noFill/>
          </p:spPr>
          <p:txBody>
            <a:bodyPr vert="vert270" wrap="square" rtlCol="0">
              <a:spAutoFit/>
            </a:bodyPr>
            <a:lstStyle/>
            <a:p>
              <a:r>
                <a:rPr lang="en-US" dirty="0"/>
                <a:t>Incumbent Party Vote Share</a:t>
              </a:r>
            </a:p>
          </p:txBody>
        </p:sp>
        <p:sp>
          <p:nvSpPr>
            <p:cNvPr id="86" name="TextBox 85"/>
            <p:cNvSpPr txBox="1"/>
            <p:nvPr/>
          </p:nvSpPr>
          <p:spPr>
            <a:xfrm>
              <a:off x="3079169" y="2895600"/>
              <a:ext cx="3444493" cy="369332"/>
            </a:xfrm>
            <a:prstGeom prst="rect">
              <a:avLst/>
            </a:prstGeom>
            <a:noFill/>
          </p:spPr>
          <p:txBody>
            <a:bodyPr wrap="square" rtlCol="0">
              <a:spAutoFit/>
            </a:bodyPr>
            <a:lstStyle/>
            <a:p>
              <a:r>
                <a:rPr lang="en-US" dirty="0"/>
                <a:t>GDP and Presidential Vote</a:t>
              </a:r>
            </a:p>
          </p:txBody>
        </p:sp>
      </p:grpSp>
    </p:spTree>
    <p:extLst>
      <p:ext uri="{BB962C8B-B14F-4D97-AF65-F5344CB8AC3E}">
        <p14:creationId xmlns:p14="http://schemas.microsoft.com/office/powerpoint/2010/main" val="4017471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5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77" grpId="0"/>
      <p:bldP spid="78" grpId="0" animBg="1"/>
      <p:bldP spid="8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p:cNvSpPr txBox="1"/>
          <p:nvPr/>
        </p:nvSpPr>
        <p:spPr>
          <a:xfrm>
            <a:off x="8000939" y="1730764"/>
            <a:ext cx="1043684" cy="369332"/>
          </a:xfrm>
          <a:prstGeom prst="rect">
            <a:avLst/>
          </a:prstGeom>
          <a:noFill/>
        </p:spPr>
        <p:txBody>
          <a:bodyPr wrap="none" rtlCol="0">
            <a:spAutoFit/>
          </a:bodyPr>
          <a:lstStyle/>
          <a:p>
            <a:pPr algn="ctr"/>
            <a:r>
              <a:rPr lang="en-US" b="1" dirty="0">
                <a:solidFill>
                  <a:schemeClr val="accent1"/>
                </a:solidFill>
              </a:rPr>
              <a:t>Residual </a:t>
            </a:r>
          </a:p>
        </p:txBody>
      </p:sp>
      <p:grpSp>
        <p:nvGrpSpPr>
          <p:cNvPr id="2" name="Group 5"/>
          <p:cNvGrpSpPr>
            <a:grpSpLocks noChangeAspect="1"/>
          </p:cNvGrpSpPr>
          <p:nvPr/>
        </p:nvGrpSpPr>
        <p:grpSpPr bwMode="auto">
          <a:xfrm>
            <a:off x="1435179" y="1143000"/>
            <a:ext cx="6565821" cy="4800600"/>
            <a:chOff x="960" y="432"/>
            <a:chExt cx="3939" cy="2880"/>
          </a:xfrm>
        </p:grpSpPr>
        <p:sp>
          <p:nvSpPr>
            <p:cNvPr id="19460" name="AutoShape 4"/>
            <p:cNvSpPr>
              <a:spLocks noChangeAspect="1" noChangeArrowheads="1" noTextEdit="1"/>
            </p:cNvSpPr>
            <p:nvPr/>
          </p:nvSpPr>
          <p:spPr bwMode="auto">
            <a:xfrm>
              <a:off x="960" y="432"/>
              <a:ext cx="3939" cy="28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2" name="Rectangle 6"/>
            <p:cNvSpPr>
              <a:spLocks noChangeArrowheads="1"/>
            </p:cNvSpPr>
            <p:nvPr/>
          </p:nvSpPr>
          <p:spPr bwMode="auto">
            <a:xfrm>
              <a:off x="987" y="457"/>
              <a:ext cx="3888" cy="2423"/>
            </a:xfrm>
            <a:prstGeom prst="rect">
              <a:avLst/>
            </a:prstGeom>
            <a:solidFill>
              <a:srgbClr val="EAF2F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3" name="Rectangle 7"/>
            <p:cNvSpPr>
              <a:spLocks noChangeArrowheads="1"/>
            </p:cNvSpPr>
            <p:nvPr/>
          </p:nvSpPr>
          <p:spPr bwMode="auto">
            <a:xfrm>
              <a:off x="989" y="461"/>
              <a:ext cx="3881" cy="2419"/>
            </a:xfrm>
            <a:prstGeom prst="rect">
              <a:avLst/>
            </a:prstGeom>
            <a:solidFill>
              <a:srgbClr val="EAF2F3"/>
            </a:solidFill>
            <a:ln w="5">
              <a:solidFill>
                <a:srgbClr val="EAF2F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4" name="Rectangle 8"/>
            <p:cNvSpPr>
              <a:spLocks noChangeArrowheads="1"/>
            </p:cNvSpPr>
            <p:nvPr/>
          </p:nvSpPr>
          <p:spPr bwMode="auto">
            <a:xfrm>
              <a:off x="1274" y="560"/>
              <a:ext cx="3497" cy="2090"/>
            </a:xfrm>
            <a:prstGeom prst="rect">
              <a:avLst/>
            </a:prstGeom>
            <a:solidFill>
              <a:srgbClr val="FFFFFF"/>
            </a:solidFill>
            <a:ln w="5">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5" name="Line 9"/>
            <p:cNvSpPr>
              <a:spLocks noChangeShapeType="1"/>
            </p:cNvSpPr>
            <p:nvPr/>
          </p:nvSpPr>
          <p:spPr bwMode="auto">
            <a:xfrm>
              <a:off x="1274" y="2549"/>
              <a:ext cx="3497" cy="1"/>
            </a:xfrm>
            <a:prstGeom prst="line">
              <a:avLst/>
            </a:prstGeom>
            <a:noFill/>
            <a:ln w="10">
              <a:solidFill>
                <a:srgbClr val="EAF2F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66" name="Line 10"/>
            <p:cNvSpPr>
              <a:spLocks noChangeShapeType="1"/>
            </p:cNvSpPr>
            <p:nvPr/>
          </p:nvSpPr>
          <p:spPr bwMode="auto">
            <a:xfrm>
              <a:off x="1274" y="2066"/>
              <a:ext cx="3497" cy="1"/>
            </a:xfrm>
            <a:prstGeom prst="line">
              <a:avLst/>
            </a:prstGeom>
            <a:noFill/>
            <a:ln w="10">
              <a:solidFill>
                <a:srgbClr val="EAF2F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67" name="Line 11"/>
            <p:cNvSpPr>
              <a:spLocks noChangeShapeType="1"/>
            </p:cNvSpPr>
            <p:nvPr/>
          </p:nvSpPr>
          <p:spPr bwMode="auto">
            <a:xfrm>
              <a:off x="1274" y="1586"/>
              <a:ext cx="3497" cy="1"/>
            </a:xfrm>
            <a:prstGeom prst="line">
              <a:avLst/>
            </a:prstGeom>
            <a:noFill/>
            <a:ln w="10">
              <a:solidFill>
                <a:srgbClr val="EAF2F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68" name="Line 12"/>
            <p:cNvSpPr>
              <a:spLocks noChangeShapeType="1"/>
            </p:cNvSpPr>
            <p:nvPr/>
          </p:nvSpPr>
          <p:spPr bwMode="auto">
            <a:xfrm>
              <a:off x="1274" y="1104"/>
              <a:ext cx="3497" cy="1"/>
            </a:xfrm>
            <a:prstGeom prst="line">
              <a:avLst/>
            </a:prstGeom>
            <a:noFill/>
            <a:ln w="10">
              <a:solidFill>
                <a:srgbClr val="EAF2F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69" name="Oval 13"/>
            <p:cNvSpPr>
              <a:spLocks noChangeArrowheads="1"/>
            </p:cNvSpPr>
            <p:nvPr/>
          </p:nvSpPr>
          <p:spPr bwMode="auto">
            <a:xfrm>
              <a:off x="1919" y="1824"/>
              <a:ext cx="42"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0" name="Oval 14"/>
            <p:cNvSpPr>
              <a:spLocks noChangeArrowheads="1"/>
            </p:cNvSpPr>
            <p:nvPr/>
          </p:nvSpPr>
          <p:spPr bwMode="auto">
            <a:xfrm>
              <a:off x="2905" y="2568"/>
              <a:ext cx="42"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1" name="Oval 15"/>
            <p:cNvSpPr>
              <a:spLocks noChangeArrowheads="1"/>
            </p:cNvSpPr>
            <p:nvPr/>
          </p:nvSpPr>
          <p:spPr bwMode="auto">
            <a:xfrm>
              <a:off x="2813" y="1304"/>
              <a:ext cx="43"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2" name="Oval 16"/>
            <p:cNvSpPr>
              <a:spLocks noChangeArrowheads="1"/>
            </p:cNvSpPr>
            <p:nvPr/>
          </p:nvSpPr>
          <p:spPr bwMode="auto">
            <a:xfrm>
              <a:off x="1314" y="2057"/>
              <a:ext cx="43"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3" name="Oval 17"/>
            <p:cNvSpPr>
              <a:spLocks noChangeArrowheads="1"/>
            </p:cNvSpPr>
            <p:nvPr/>
          </p:nvSpPr>
          <p:spPr bwMode="auto">
            <a:xfrm>
              <a:off x="4268" y="958"/>
              <a:ext cx="42"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4" name="Oval 18"/>
            <p:cNvSpPr>
              <a:spLocks noChangeArrowheads="1"/>
            </p:cNvSpPr>
            <p:nvPr/>
          </p:nvSpPr>
          <p:spPr bwMode="auto">
            <a:xfrm>
              <a:off x="3373" y="2085"/>
              <a:ext cx="43" cy="43"/>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5" name="Oval 19"/>
            <p:cNvSpPr>
              <a:spLocks noChangeArrowheads="1"/>
            </p:cNvSpPr>
            <p:nvPr/>
          </p:nvSpPr>
          <p:spPr bwMode="auto">
            <a:xfrm>
              <a:off x="3924" y="908"/>
              <a:ext cx="42" cy="43"/>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6" name="Oval 20"/>
            <p:cNvSpPr>
              <a:spLocks noChangeArrowheads="1"/>
            </p:cNvSpPr>
            <p:nvPr/>
          </p:nvSpPr>
          <p:spPr bwMode="auto">
            <a:xfrm>
              <a:off x="2347" y="2153"/>
              <a:ext cx="43" cy="43"/>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7" name="Oval 21"/>
            <p:cNvSpPr>
              <a:spLocks noChangeArrowheads="1"/>
            </p:cNvSpPr>
            <p:nvPr/>
          </p:nvSpPr>
          <p:spPr bwMode="auto">
            <a:xfrm>
              <a:off x="1453" y="2556"/>
              <a:ext cx="42"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8" name="Oval 22"/>
            <p:cNvSpPr>
              <a:spLocks noChangeArrowheads="1"/>
            </p:cNvSpPr>
            <p:nvPr/>
          </p:nvSpPr>
          <p:spPr bwMode="auto">
            <a:xfrm>
              <a:off x="4230" y="1160"/>
              <a:ext cx="42" cy="43"/>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9" name="Oval 23"/>
            <p:cNvSpPr>
              <a:spLocks noChangeArrowheads="1"/>
            </p:cNvSpPr>
            <p:nvPr/>
          </p:nvSpPr>
          <p:spPr bwMode="auto">
            <a:xfrm>
              <a:off x="2837" y="1671"/>
              <a:ext cx="42"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0" name="Oval 24"/>
            <p:cNvSpPr>
              <a:spLocks noChangeArrowheads="1"/>
            </p:cNvSpPr>
            <p:nvPr/>
          </p:nvSpPr>
          <p:spPr bwMode="auto">
            <a:xfrm>
              <a:off x="1637" y="2384"/>
              <a:ext cx="42"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1" name="Oval 25"/>
            <p:cNvSpPr>
              <a:spLocks noChangeArrowheads="1"/>
            </p:cNvSpPr>
            <p:nvPr/>
          </p:nvSpPr>
          <p:spPr bwMode="auto">
            <a:xfrm>
              <a:off x="2171" y="1574"/>
              <a:ext cx="42" cy="43"/>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2" name="Oval 26"/>
            <p:cNvSpPr>
              <a:spLocks noChangeArrowheads="1"/>
            </p:cNvSpPr>
            <p:nvPr/>
          </p:nvSpPr>
          <p:spPr bwMode="auto">
            <a:xfrm>
              <a:off x="2578" y="2017"/>
              <a:ext cx="42"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3" name="Oval 27"/>
            <p:cNvSpPr>
              <a:spLocks noChangeArrowheads="1"/>
            </p:cNvSpPr>
            <p:nvPr/>
          </p:nvSpPr>
          <p:spPr bwMode="auto">
            <a:xfrm>
              <a:off x="2317" y="1930"/>
              <a:ext cx="42"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4" name="Freeform 28"/>
            <p:cNvSpPr>
              <a:spLocks/>
            </p:cNvSpPr>
            <p:nvPr/>
          </p:nvSpPr>
          <p:spPr bwMode="auto">
            <a:xfrm>
              <a:off x="1335" y="1181"/>
              <a:ext cx="2954" cy="1203"/>
            </a:xfrm>
            <a:custGeom>
              <a:avLst/>
              <a:gdLst/>
              <a:ahLst/>
              <a:cxnLst>
                <a:cxn ang="0">
                  <a:pos x="257" y="406"/>
                </a:cxn>
                <a:cxn ang="0">
                  <a:pos x="676" y="236"/>
                </a:cxn>
                <a:cxn ang="0">
                  <a:pos x="637" y="252"/>
                </a:cxn>
                <a:cxn ang="0">
                  <a:pos x="0" y="511"/>
                </a:cxn>
                <a:cxn ang="0">
                  <a:pos x="1255" y="0"/>
                </a:cxn>
                <a:cxn ang="0">
                  <a:pos x="875" y="155"/>
                </a:cxn>
                <a:cxn ang="0">
                  <a:pos x="1109" y="59"/>
                </a:cxn>
                <a:cxn ang="0">
                  <a:pos x="439" y="332"/>
                </a:cxn>
                <a:cxn ang="0">
                  <a:pos x="59" y="487"/>
                </a:cxn>
                <a:cxn ang="0">
                  <a:pos x="1239" y="6"/>
                </a:cxn>
                <a:cxn ang="0">
                  <a:pos x="647" y="248"/>
                </a:cxn>
                <a:cxn ang="0">
                  <a:pos x="137" y="455"/>
                </a:cxn>
                <a:cxn ang="0">
                  <a:pos x="364" y="363"/>
                </a:cxn>
                <a:cxn ang="0">
                  <a:pos x="537" y="293"/>
                </a:cxn>
                <a:cxn ang="0">
                  <a:pos x="426" y="338"/>
                </a:cxn>
              </a:cxnLst>
              <a:rect l="0" t="0" r="r" b="b"/>
              <a:pathLst>
                <a:path w="1255" h="511">
                  <a:moveTo>
                    <a:pt x="257" y="406"/>
                  </a:moveTo>
                  <a:lnTo>
                    <a:pt x="676" y="236"/>
                  </a:lnTo>
                  <a:lnTo>
                    <a:pt x="637" y="252"/>
                  </a:lnTo>
                  <a:lnTo>
                    <a:pt x="0" y="511"/>
                  </a:lnTo>
                  <a:lnTo>
                    <a:pt x="1255" y="0"/>
                  </a:lnTo>
                  <a:lnTo>
                    <a:pt x="875" y="155"/>
                  </a:lnTo>
                  <a:lnTo>
                    <a:pt x="1109" y="59"/>
                  </a:lnTo>
                  <a:lnTo>
                    <a:pt x="439" y="332"/>
                  </a:lnTo>
                  <a:lnTo>
                    <a:pt x="59" y="487"/>
                  </a:lnTo>
                  <a:lnTo>
                    <a:pt x="1239" y="6"/>
                  </a:lnTo>
                  <a:lnTo>
                    <a:pt x="647" y="248"/>
                  </a:lnTo>
                  <a:lnTo>
                    <a:pt x="137" y="455"/>
                  </a:lnTo>
                  <a:lnTo>
                    <a:pt x="364" y="363"/>
                  </a:lnTo>
                  <a:lnTo>
                    <a:pt x="537" y="293"/>
                  </a:lnTo>
                  <a:lnTo>
                    <a:pt x="426" y="338"/>
                  </a:lnTo>
                </a:path>
              </a:pathLst>
            </a:custGeom>
            <a:no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5" name="Oval 29"/>
            <p:cNvSpPr>
              <a:spLocks noChangeArrowheads="1"/>
            </p:cNvSpPr>
            <p:nvPr/>
          </p:nvSpPr>
          <p:spPr bwMode="auto">
            <a:xfrm>
              <a:off x="1919" y="2116"/>
              <a:ext cx="42"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6" name="Oval 30"/>
            <p:cNvSpPr>
              <a:spLocks noChangeArrowheads="1"/>
            </p:cNvSpPr>
            <p:nvPr/>
          </p:nvSpPr>
          <p:spPr bwMode="auto">
            <a:xfrm>
              <a:off x="2905" y="1716"/>
              <a:ext cx="42"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7" name="Oval 31"/>
            <p:cNvSpPr>
              <a:spLocks noChangeArrowheads="1"/>
            </p:cNvSpPr>
            <p:nvPr/>
          </p:nvSpPr>
          <p:spPr bwMode="auto">
            <a:xfrm>
              <a:off x="2813" y="1753"/>
              <a:ext cx="43" cy="43"/>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8" name="Oval 32"/>
            <p:cNvSpPr>
              <a:spLocks noChangeArrowheads="1"/>
            </p:cNvSpPr>
            <p:nvPr/>
          </p:nvSpPr>
          <p:spPr bwMode="auto">
            <a:xfrm>
              <a:off x="1314" y="2363"/>
              <a:ext cx="43"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9" name="Oval 33"/>
            <p:cNvSpPr>
              <a:spLocks noChangeArrowheads="1"/>
            </p:cNvSpPr>
            <p:nvPr/>
          </p:nvSpPr>
          <p:spPr bwMode="auto">
            <a:xfrm>
              <a:off x="4268" y="1160"/>
              <a:ext cx="42" cy="43"/>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0" name="Oval 34"/>
            <p:cNvSpPr>
              <a:spLocks noChangeArrowheads="1"/>
            </p:cNvSpPr>
            <p:nvPr/>
          </p:nvSpPr>
          <p:spPr bwMode="auto">
            <a:xfrm>
              <a:off x="3373" y="1525"/>
              <a:ext cx="43"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1" name="Oval 35"/>
            <p:cNvSpPr>
              <a:spLocks noChangeArrowheads="1"/>
            </p:cNvSpPr>
            <p:nvPr/>
          </p:nvSpPr>
          <p:spPr bwMode="auto">
            <a:xfrm>
              <a:off x="3924" y="1299"/>
              <a:ext cx="42"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2" name="Oval 36"/>
            <p:cNvSpPr>
              <a:spLocks noChangeArrowheads="1"/>
            </p:cNvSpPr>
            <p:nvPr/>
          </p:nvSpPr>
          <p:spPr bwMode="auto">
            <a:xfrm>
              <a:off x="2347" y="1942"/>
              <a:ext cx="43"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3" name="Oval 37"/>
            <p:cNvSpPr>
              <a:spLocks noChangeArrowheads="1"/>
            </p:cNvSpPr>
            <p:nvPr/>
          </p:nvSpPr>
          <p:spPr bwMode="auto">
            <a:xfrm>
              <a:off x="1453" y="2306"/>
              <a:ext cx="42" cy="43"/>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4" name="Oval 38"/>
            <p:cNvSpPr>
              <a:spLocks noChangeArrowheads="1"/>
            </p:cNvSpPr>
            <p:nvPr/>
          </p:nvSpPr>
          <p:spPr bwMode="auto">
            <a:xfrm>
              <a:off x="4230" y="1174"/>
              <a:ext cx="42" cy="43"/>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5" name="Oval 39"/>
            <p:cNvSpPr>
              <a:spLocks noChangeArrowheads="1"/>
            </p:cNvSpPr>
            <p:nvPr/>
          </p:nvSpPr>
          <p:spPr bwMode="auto">
            <a:xfrm>
              <a:off x="2837" y="1744"/>
              <a:ext cx="42"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6" name="Oval 40"/>
            <p:cNvSpPr>
              <a:spLocks noChangeArrowheads="1"/>
            </p:cNvSpPr>
            <p:nvPr/>
          </p:nvSpPr>
          <p:spPr bwMode="auto">
            <a:xfrm>
              <a:off x="1637" y="2231"/>
              <a:ext cx="42"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7" name="Oval 41"/>
            <p:cNvSpPr>
              <a:spLocks noChangeArrowheads="1"/>
            </p:cNvSpPr>
            <p:nvPr/>
          </p:nvSpPr>
          <p:spPr bwMode="auto">
            <a:xfrm>
              <a:off x="2171" y="2015"/>
              <a:ext cx="42"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8" name="Oval 42"/>
            <p:cNvSpPr>
              <a:spLocks noChangeArrowheads="1"/>
            </p:cNvSpPr>
            <p:nvPr/>
          </p:nvSpPr>
          <p:spPr bwMode="auto">
            <a:xfrm>
              <a:off x="2578" y="1850"/>
              <a:ext cx="42"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9" name="Oval 43"/>
            <p:cNvSpPr>
              <a:spLocks noChangeArrowheads="1"/>
            </p:cNvSpPr>
            <p:nvPr/>
          </p:nvSpPr>
          <p:spPr bwMode="auto">
            <a:xfrm>
              <a:off x="2317" y="1956"/>
              <a:ext cx="42"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0" name="Line 44"/>
            <p:cNvSpPr>
              <a:spLocks noChangeShapeType="1"/>
            </p:cNvSpPr>
            <p:nvPr/>
          </p:nvSpPr>
          <p:spPr bwMode="auto">
            <a:xfrm flipV="1">
              <a:off x="1274" y="560"/>
              <a:ext cx="1" cy="2090"/>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1" name="Line 45"/>
            <p:cNvSpPr>
              <a:spLocks noChangeShapeType="1"/>
            </p:cNvSpPr>
            <p:nvPr/>
          </p:nvSpPr>
          <p:spPr bwMode="auto">
            <a:xfrm flipH="1">
              <a:off x="1234" y="2549"/>
              <a:ext cx="40" cy="1"/>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2" name="Rectangle 46"/>
            <p:cNvSpPr>
              <a:spLocks noChangeArrowheads="1"/>
            </p:cNvSpPr>
            <p:nvPr/>
          </p:nvSpPr>
          <p:spPr bwMode="auto">
            <a:xfrm rot="16200000">
              <a:off x="1088" y="2481"/>
              <a:ext cx="162"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45</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03" name="Line 47"/>
            <p:cNvSpPr>
              <a:spLocks noChangeShapeType="1"/>
            </p:cNvSpPr>
            <p:nvPr/>
          </p:nvSpPr>
          <p:spPr bwMode="auto">
            <a:xfrm flipH="1">
              <a:off x="1234" y="2066"/>
              <a:ext cx="40" cy="1"/>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4" name="Rectangle 48"/>
            <p:cNvSpPr>
              <a:spLocks noChangeArrowheads="1"/>
            </p:cNvSpPr>
            <p:nvPr/>
          </p:nvSpPr>
          <p:spPr bwMode="auto">
            <a:xfrm rot="16200000">
              <a:off x="1088" y="1998"/>
              <a:ext cx="162"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50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05" name="Line 49"/>
            <p:cNvSpPr>
              <a:spLocks noChangeShapeType="1"/>
            </p:cNvSpPr>
            <p:nvPr/>
          </p:nvSpPr>
          <p:spPr bwMode="auto">
            <a:xfrm flipH="1">
              <a:off x="1234" y="1586"/>
              <a:ext cx="40" cy="1"/>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6" name="Rectangle 50"/>
            <p:cNvSpPr>
              <a:spLocks noChangeArrowheads="1"/>
            </p:cNvSpPr>
            <p:nvPr/>
          </p:nvSpPr>
          <p:spPr bwMode="auto">
            <a:xfrm rot="16200000">
              <a:off x="1089" y="1517"/>
              <a:ext cx="162"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55</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07" name="Line 51"/>
            <p:cNvSpPr>
              <a:spLocks noChangeShapeType="1"/>
            </p:cNvSpPr>
            <p:nvPr/>
          </p:nvSpPr>
          <p:spPr bwMode="auto">
            <a:xfrm flipH="1">
              <a:off x="1234" y="1104"/>
              <a:ext cx="40" cy="1"/>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8" name="Rectangle 52"/>
            <p:cNvSpPr>
              <a:spLocks noChangeArrowheads="1"/>
            </p:cNvSpPr>
            <p:nvPr/>
          </p:nvSpPr>
          <p:spPr bwMode="auto">
            <a:xfrm rot="16200000">
              <a:off x="1089" y="1035"/>
              <a:ext cx="162"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60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09" name="Line 53"/>
            <p:cNvSpPr>
              <a:spLocks noChangeShapeType="1"/>
            </p:cNvSpPr>
            <p:nvPr/>
          </p:nvSpPr>
          <p:spPr bwMode="auto">
            <a:xfrm flipH="1">
              <a:off x="1234" y="621"/>
              <a:ext cx="40" cy="1"/>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10" name="Rectangle 54"/>
            <p:cNvSpPr>
              <a:spLocks noChangeArrowheads="1"/>
            </p:cNvSpPr>
            <p:nvPr/>
          </p:nvSpPr>
          <p:spPr bwMode="auto">
            <a:xfrm rot="16200000">
              <a:off x="1089" y="553"/>
              <a:ext cx="162"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65</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11" name="Line 55"/>
            <p:cNvSpPr>
              <a:spLocks noChangeShapeType="1"/>
            </p:cNvSpPr>
            <p:nvPr/>
          </p:nvSpPr>
          <p:spPr bwMode="auto">
            <a:xfrm>
              <a:off x="1274" y="2650"/>
              <a:ext cx="3497" cy="1"/>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12" name="Line 56"/>
            <p:cNvSpPr>
              <a:spLocks noChangeShapeType="1"/>
            </p:cNvSpPr>
            <p:nvPr/>
          </p:nvSpPr>
          <p:spPr bwMode="auto">
            <a:xfrm>
              <a:off x="1651" y="2650"/>
              <a:ext cx="1" cy="40"/>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13" name="Rectangle 57"/>
            <p:cNvSpPr>
              <a:spLocks noChangeArrowheads="1"/>
            </p:cNvSpPr>
            <p:nvPr/>
          </p:nvSpPr>
          <p:spPr bwMode="auto">
            <a:xfrm>
              <a:off x="1598" y="2709"/>
              <a:ext cx="106"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1</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14" name="Line 58"/>
            <p:cNvSpPr>
              <a:spLocks noChangeShapeType="1"/>
            </p:cNvSpPr>
            <p:nvPr/>
          </p:nvSpPr>
          <p:spPr bwMode="auto">
            <a:xfrm>
              <a:off x="2416" y="2650"/>
              <a:ext cx="1" cy="40"/>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15" name="Rectangle 59"/>
            <p:cNvSpPr>
              <a:spLocks noChangeArrowheads="1"/>
            </p:cNvSpPr>
            <p:nvPr/>
          </p:nvSpPr>
          <p:spPr bwMode="auto">
            <a:xfrm>
              <a:off x="2363" y="2709"/>
              <a:ext cx="106"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2</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16" name="Line 60"/>
            <p:cNvSpPr>
              <a:spLocks noChangeShapeType="1"/>
            </p:cNvSpPr>
            <p:nvPr/>
          </p:nvSpPr>
          <p:spPr bwMode="auto">
            <a:xfrm>
              <a:off x="3180" y="2650"/>
              <a:ext cx="1" cy="40"/>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17" name="Rectangle 61"/>
            <p:cNvSpPr>
              <a:spLocks noChangeArrowheads="1"/>
            </p:cNvSpPr>
            <p:nvPr/>
          </p:nvSpPr>
          <p:spPr bwMode="auto">
            <a:xfrm>
              <a:off x="3127" y="2709"/>
              <a:ext cx="106"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3</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18" name="Line 62"/>
            <p:cNvSpPr>
              <a:spLocks noChangeShapeType="1"/>
            </p:cNvSpPr>
            <p:nvPr/>
          </p:nvSpPr>
          <p:spPr bwMode="auto">
            <a:xfrm>
              <a:off x="3945" y="2650"/>
              <a:ext cx="1" cy="40"/>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19" name="Rectangle 63"/>
            <p:cNvSpPr>
              <a:spLocks noChangeArrowheads="1"/>
            </p:cNvSpPr>
            <p:nvPr/>
          </p:nvSpPr>
          <p:spPr bwMode="auto">
            <a:xfrm>
              <a:off x="3892" y="2709"/>
              <a:ext cx="106"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4</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20" name="Line 64"/>
            <p:cNvSpPr>
              <a:spLocks noChangeShapeType="1"/>
            </p:cNvSpPr>
            <p:nvPr/>
          </p:nvSpPr>
          <p:spPr bwMode="auto">
            <a:xfrm>
              <a:off x="4710" y="2650"/>
              <a:ext cx="1" cy="40"/>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1" name="Rectangle 65"/>
            <p:cNvSpPr>
              <a:spLocks noChangeArrowheads="1"/>
            </p:cNvSpPr>
            <p:nvPr/>
          </p:nvSpPr>
          <p:spPr bwMode="auto">
            <a:xfrm>
              <a:off x="4657" y="2709"/>
              <a:ext cx="106"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5</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grpSp>
      <p:graphicFrame>
        <p:nvGraphicFramePr>
          <p:cNvPr id="75" name="Object 74"/>
          <p:cNvGraphicFramePr>
            <a:graphicFrameLocks noChangeAspect="1"/>
          </p:cNvGraphicFramePr>
          <p:nvPr/>
        </p:nvGraphicFramePr>
        <p:xfrm>
          <a:off x="6449122" y="4941848"/>
          <a:ext cx="317921" cy="381000"/>
        </p:xfrm>
        <a:graphic>
          <a:graphicData uri="http://schemas.openxmlformats.org/presentationml/2006/ole">
            <mc:AlternateContent xmlns:mc="http://schemas.openxmlformats.org/markup-compatibility/2006">
              <mc:Choice xmlns:v="urn:schemas-microsoft-com:vml" Requires="v">
                <p:oleObj spid="_x0000_s11326" name="Equation" r:id="rId4" imgW="190440" imgH="228600" progId="Equation.DSMT4">
                  <p:embed/>
                </p:oleObj>
              </mc:Choice>
              <mc:Fallback>
                <p:oleObj name="Equation" r:id="rId4" imgW="19044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9122" y="4941848"/>
                        <a:ext cx="317921" cy="381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9530" name="Object 74"/>
          <p:cNvGraphicFramePr>
            <a:graphicFrameLocks noChangeAspect="1"/>
          </p:cNvGraphicFramePr>
          <p:nvPr/>
        </p:nvGraphicFramePr>
        <p:xfrm>
          <a:off x="1044498" y="2339906"/>
          <a:ext cx="292100" cy="533400"/>
        </p:xfrm>
        <a:graphic>
          <a:graphicData uri="http://schemas.openxmlformats.org/presentationml/2006/ole">
            <mc:AlternateContent xmlns:mc="http://schemas.openxmlformats.org/markup-compatibility/2006">
              <mc:Choice xmlns:v="urn:schemas-microsoft-com:vml" Requires="v">
                <p:oleObj spid="_x0000_s11327" name="Equation" r:id="rId6" imgW="139680" imgH="253800" progId="Equation.DSMT4">
                  <p:embed/>
                </p:oleObj>
              </mc:Choice>
              <mc:Fallback>
                <p:oleObj name="Equation" r:id="rId6" imgW="139680" imgH="253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4498" y="2339906"/>
                        <a:ext cx="292100" cy="533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9" name="TextBox 78"/>
          <p:cNvSpPr txBox="1"/>
          <p:nvPr/>
        </p:nvSpPr>
        <p:spPr>
          <a:xfrm>
            <a:off x="144966" y="2795231"/>
            <a:ext cx="1349298" cy="646331"/>
          </a:xfrm>
          <a:prstGeom prst="rect">
            <a:avLst/>
          </a:prstGeom>
          <a:noFill/>
        </p:spPr>
        <p:txBody>
          <a:bodyPr wrap="square" rtlCol="0">
            <a:spAutoFit/>
          </a:bodyPr>
          <a:lstStyle/>
          <a:p>
            <a:r>
              <a:rPr lang="en-US" dirty="0"/>
              <a:t>Predicted value</a:t>
            </a:r>
          </a:p>
        </p:txBody>
      </p:sp>
      <p:sp>
        <p:nvSpPr>
          <p:cNvPr id="71" name="Title 70"/>
          <p:cNvSpPr>
            <a:spLocks noGrp="1"/>
          </p:cNvSpPr>
          <p:nvPr>
            <p:ph type="title"/>
          </p:nvPr>
        </p:nvSpPr>
        <p:spPr/>
        <p:txBody>
          <a:bodyPr/>
          <a:lstStyle/>
          <a:p>
            <a:r>
              <a:rPr lang="en-US" dirty="0"/>
              <a:t>Residual</a:t>
            </a:r>
          </a:p>
        </p:txBody>
      </p:sp>
      <p:sp>
        <p:nvSpPr>
          <p:cNvPr id="72" name="Content Placeholder 71"/>
          <p:cNvSpPr>
            <a:spLocks noGrp="1"/>
          </p:cNvSpPr>
          <p:nvPr>
            <p:ph idx="1"/>
          </p:nvPr>
        </p:nvSpPr>
        <p:spPr>
          <a:xfrm>
            <a:off x="457200" y="5410200"/>
            <a:ext cx="8229600" cy="1066800"/>
          </a:xfrm>
        </p:spPr>
        <p:txBody>
          <a:bodyPr>
            <a:normAutofit fontScale="92500" lnSpcReduction="20000"/>
          </a:bodyPr>
          <a:lstStyle/>
          <a:p>
            <a:pPr marL="0" indent="0">
              <a:buNone/>
            </a:pPr>
            <a:r>
              <a:rPr lang="en-US" dirty="0"/>
              <a:t>For any observation, the </a:t>
            </a:r>
            <a:r>
              <a:rPr lang="en-US" b="1" dirty="0">
                <a:solidFill>
                  <a:schemeClr val="accent1"/>
                </a:solidFill>
              </a:rPr>
              <a:t>residual</a:t>
            </a:r>
            <a:r>
              <a:rPr lang="en-US" dirty="0"/>
              <a:t> is the difference between the </a:t>
            </a:r>
            <a:r>
              <a:rPr lang="en-US" b="1" dirty="0">
                <a:solidFill>
                  <a:schemeClr val="accent2"/>
                </a:solidFill>
              </a:rPr>
              <a:t>actual value </a:t>
            </a:r>
            <a:r>
              <a:rPr lang="en-US" dirty="0"/>
              <a:t>and the predicted value of Y</a:t>
            </a:r>
          </a:p>
        </p:txBody>
      </p:sp>
      <p:cxnSp>
        <p:nvCxnSpPr>
          <p:cNvPr id="83" name="Straight Connector 82"/>
          <p:cNvCxnSpPr/>
          <p:nvPr/>
        </p:nvCxnSpPr>
        <p:spPr>
          <a:xfrm rot="10800000">
            <a:off x="1471961" y="2609394"/>
            <a:ext cx="6365488" cy="55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4660280" y="3123271"/>
            <a:ext cx="352564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0800000">
            <a:off x="1468247" y="1970073"/>
            <a:ext cx="6365488" cy="55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aphicFrame>
        <p:nvGraphicFramePr>
          <p:cNvPr id="74" name="Object 74"/>
          <p:cNvGraphicFramePr>
            <a:graphicFrameLocks noChangeAspect="1"/>
          </p:cNvGraphicFramePr>
          <p:nvPr/>
        </p:nvGraphicFramePr>
        <p:xfrm>
          <a:off x="1022350" y="1750587"/>
          <a:ext cx="292100" cy="479425"/>
        </p:xfrm>
        <a:graphic>
          <a:graphicData uri="http://schemas.openxmlformats.org/presentationml/2006/ole">
            <mc:AlternateContent xmlns:mc="http://schemas.openxmlformats.org/markup-compatibility/2006">
              <mc:Choice xmlns:v="urn:schemas-microsoft-com:vml" Requires="v">
                <p:oleObj spid="_x0000_s11328" name="Equation" r:id="rId8" imgW="139680" imgH="228600" progId="Equation.DSMT4">
                  <p:embed/>
                </p:oleObj>
              </mc:Choice>
              <mc:Fallback>
                <p:oleObj name="Equation" r:id="rId8" imgW="13968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2350" y="1750587"/>
                        <a:ext cx="292100" cy="4794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7" name="TextBox 76"/>
          <p:cNvSpPr txBox="1"/>
          <p:nvPr/>
        </p:nvSpPr>
        <p:spPr>
          <a:xfrm>
            <a:off x="167266" y="1353054"/>
            <a:ext cx="1349298" cy="646331"/>
          </a:xfrm>
          <a:prstGeom prst="rect">
            <a:avLst/>
          </a:prstGeom>
          <a:noFill/>
        </p:spPr>
        <p:txBody>
          <a:bodyPr wrap="square" rtlCol="0">
            <a:spAutoFit/>
          </a:bodyPr>
          <a:lstStyle/>
          <a:p>
            <a:r>
              <a:rPr lang="en-US" b="1" dirty="0">
                <a:solidFill>
                  <a:schemeClr val="accent2"/>
                </a:solidFill>
              </a:rPr>
              <a:t>Actual </a:t>
            </a:r>
          </a:p>
          <a:p>
            <a:r>
              <a:rPr lang="en-US" b="1" dirty="0">
                <a:solidFill>
                  <a:schemeClr val="accent2"/>
                </a:solidFill>
              </a:rPr>
              <a:t>value</a:t>
            </a:r>
          </a:p>
        </p:txBody>
      </p:sp>
      <p:sp>
        <p:nvSpPr>
          <p:cNvPr id="78" name="Right Brace 77"/>
          <p:cNvSpPr/>
          <p:nvPr/>
        </p:nvSpPr>
        <p:spPr>
          <a:xfrm>
            <a:off x="7861611" y="1962615"/>
            <a:ext cx="223024" cy="64677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80" name="Object 75"/>
          <p:cNvGraphicFramePr>
            <a:graphicFrameLocks noChangeAspect="1"/>
          </p:cNvGraphicFramePr>
          <p:nvPr/>
        </p:nvGraphicFramePr>
        <p:xfrm>
          <a:off x="7985318" y="2003683"/>
          <a:ext cx="1068387" cy="1012825"/>
        </p:xfrm>
        <a:graphic>
          <a:graphicData uri="http://schemas.openxmlformats.org/presentationml/2006/ole">
            <mc:AlternateContent xmlns:mc="http://schemas.openxmlformats.org/markup-compatibility/2006">
              <mc:Choice xmlns:v="urn:schemas-microsoft-com:vml" Requires="v">
                <p:oleObj spid="_x0000_s11329" name="Equation" r:id="rId10" imgW="507960" imgH="482400" progId="Equation.3">
                  <p:embed/>
                </p:oleObj>
              </mc:Choice>
              <mc:Fallback>
                <p:oleObj name="Equation" r:id="rId10" imgW="507960" imgH="4824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85318" y="2003683"/>
                        <a:ext cx="1068387" cy="10128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nvGrpSpPr>
          <p:cNvPr id="82" name="Group 81"/>
          <p:cNvGrpSpPr/>
          <p:nvPr/>
        </p:nvGrpSpPr>
        <p:grpSpPr>
          <a:xfrm>
            <a:off x="1267252" y="1360449"/>
            <a:ext cx="5499791" cy="4172375"/>
            <a:chOff x="1548283" y="2895600"/>
            <a:chExt cx="4975379" cy="3785690"/>
          </a:xfrm>
        </p:grpSpPr>
        <p:sp>
          <p:nvSpPr>
            <p:cNvPr id="84" name="TextBox 83"/>
            <p:cNvSpPr txBox="1"/>
            <p:nvPr/>
          </p:nvSpPr>
          <p:spPr>
            <a:xfrm>
              <a:off x="3775026" y="6311958"/>
              <a:ext cx="1948400" cy="369332"/>
            </a:xfrm>
            <a:prstGeom prst="rect">
              <a:avLst/>
            </a:prstGeom>
            <a:noFill/>
          </p:spPr>
          <p:txBody>
            <a:bodyPr wrap="square" rtlCol="0">
              <a:spAutoFit/>
            </a:bodyPr>
            <a:lstStyle/>
            <a:p>
              <a:r>
                <a:rPr lang="en-US" dirty="0"/>
                <a:t>% GDP Growth</a:t>
              </a:r>
            </a:p>
          </p:txBody>
        </p:sp>
        <p:sp>
          <p:nvSpPr>
            <p:cNvPr id="85" name="TextBox 84"/>
            <p:cNvSpPr txBox="1"/>
            <p:nvPr/>
          </p:nvSpPr>
          <p:spPr>
            <a:xfrm>
              <a:off x="1548283" y="2895600"/>
              <a:ext cx="461665" cy="3244854"/>
            </a:xfrm>
            <a:prstGeom prst="rect">
              <a:avLst/>
            </a:prstGeom>
            <a:noFill/>
          </p:spPr>
          <p:txBody>
            <a:bodyPr vert="vert270" wrap="square" rtlCol="0">
              <a:spAutoFit/>
            </a:bodyPr>
            <a:lstStyle/>
            <a:p>
              <a:r>
                <a:rPr lang="en-US" dirty="0"/>
                <a:t>Incumbent Party Vote Share</a:t>
              </a:r>
            </a:p>
          </p:txBody>
        </p:sp>
        <p:sp>
          <p:nvSpPr>
            <p:cNvPr id="86" name="TextBox 85"/>
            <p:cNvSpPr txBox="1"/>
            <p:nvPr/>
          </p:nvSpPr>
          <p:spPr>
            <a:xfrm>
              <a:off x="3079169" y="2895600"/>
              <a:ext cx="3444493" cy="369332"/>
            </a:xfrm>
            <a:prstGeom prst="rect">
              <a:avLst/>
            </a:prstGeom>
            <a:noFill/>
          </p:spPr>
          <p:txBody>
            <a:bodyPr wrap="square" rtlCol="0">
              <a:spAutoFit/>
            </a:bodyPr>
            <a:lstStyle/>
            <a:p>
              <a:r>
                <a:rPr lang="en-US" dirty="0"/>
                <a:t>GDP and Presidential Vote</a:t>
              </a:r>
            </a:p>
          </p:txBody>
        </p:sp>
      </p:grpSp>
    </p:spTree>
    <p:extLst>
      <p:ext uri="{BB962C8B-B14F-4D97-AF65-F5344CB8AC3E}">
        <p14:creationId xmlns:p14="http://schemas.microsoft.com/office/powerpoint/2010/main" val="15581283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5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79" grpId="0"/>
      <p:bldP spid="77" grpId="0"/>
      <p:bldP spid="7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noChangeAspect="1"/>
          </p:cNvGrpSpPr>
          <p:nvPr/>
        </p:nvGrpSpPr>
        <p:grpSpPr bwMode="auto">
          <a:xfrm>
            <a:off x="1435179" y="1143000"/>
            <a:ext cx="6565821" cy="4800600"/>
            <a:chOff x="960" y="432"/>
            <a:chExt cx="3939" cy="2880"/>
          </a:xfrm>
        </p:grpSpPr>
        <p:sp>
          <p:nvSpPr>
            <p:cNvPr id="19460" name="AutoShape 4"/>
            <p:cNvSpPr>
              <a:spLocks noChangeAspect="1" noChangeArrowheads="1" noTextEdit="1"/>
            </p:cNvSpPr>
            <p:nvPr/>
          </p:nvSpPr>
          <p:spPr bwMode="auto">
            <a:xfrm>
              <a:off x="960" y="432"/>
              <a:ext cx="3939" cy="28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2" name="Rectangle 6"/>
            <p:cNvSpPr>
              <a:spLocks noChangeArrowheads="1"/>
            </p:cNvSpPr>
            <p:nvPr/>
          </p:nvSpPr>
          <p:spPr bwMode="auto">
            <a:xfrm>
              <a:off x="987" y="457"/>
              <a:ext cx="3888" cy="2423"/>
            </a:xfrm>
            <a:prstGeom prst="rect">
              <a:avLst/>
            </a:prstGeom>
            <a:solidFill>
              <a:srgbClr val="EAF2F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3" name="Rectangle 7"/>
            <p:cNvSpPr>
              <a:spLocks noChangeArrowheads="1"/>
            </p:cNvSpPr>
            <p:nvPr/>
          </p:nvSpPr>
          <p:spPr bwMode="auto">
            <a:xfrm>
              <a:off x="989" y="461"/>
              <a:ext cx="3881" cy="2419"/>
            </a:xfrm>
            <a:prstGeom prst="rect">
              <a:avLst/>
            </a:prstGeom>
            <a:solidFill>
              <a:srgbClr val="EAF2F3"/>
            </a:solidFill>
            <a:ln w="5">
              <a:solidFill>
                <a:srgbClr val="EAF2F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4" name="Rectangle 8"/>
            <p:cNvSpPr>
              <a:spLocks noChangeArrowheads="1"/>
            </p:cNvSpPr>
            <p:nvPr/>
          </p:nvSpPr>
          <p:spPr bwMode="auto">
            <a:xfrm>
              <a:off x="1274" y="560"/>
              <a:ext cx="3497" cy="2090"/>
            </a:xfrm>
            <a:prstGeom prst="rect">
              <a:avLst/>
            </a:prstGeom>
            <a:solidFill>
              <a:srgbClr val="FFFFFF"/>
            </a:solidFill>
            <a:ln w="5">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5" name="Line 9"/>
            <p:cNvSpPr>
              <a:spLocks noChangeShapeType="1"/>
            </p:cNvSpPr>
            <p:nvPr/>
          </p:nvSpPr>
          <p:spPr bwMode="auto">
            <a:xfrm>
              <a:off x="1274" y="2549"/>
              <a:ext cx="3497" cy="1"/>
            </a:xfrm>
            <a:prstGeom prst="line">
              <a:avLst/>
            </a:prstGeom>
            <a:noFill/>
            <a:ln w="10">
              <a:solidFill>
                <a:srgbClr val="EAF2F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66" name="Line 10"/>
            <p:cNvSpPr>
              <a:spLocks noChangeShapeType="1"/>
            </p:cNvSpPr>
            <p:nvPr/>
          </p:nvSpPr>
          <p:spPr bwMode="auto">
            <a:xfrm>
              <a:off x="1274" y="2066"/>
              <a:ext cx="3497" cy="1"/>
            </a:xfrm>
            <a:prstGeom prst="line">
              <a:avLst/>
            </a:prstGeom>
            <a:noFill/>
            <a:ln w="10">
              <a:solidFill>
                <a:srgbClr val="EAF2F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67" name="Line 11"/>
            <p:cNvSpPr>
              <a:spLocks noChangeShapeType="1"/>
            </p:cNvSpPr>
            <p:nvPr/>
          </p:nvSpPr>
          <p:spPr bwMode="auto">
            <a:xfrm>
              <a:off x="1274" y="1586"/>
              <a:ext cx="3497" cy="1"/>
            </a:xfrm>
            <a:prstGeom prst="line">
              <a:avLst/>
            </a:prstGeom>
            <a:noFill/>
            <a:ln w="10">
              <a:solidFill>
                <a:srgbClr val="EAF2F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68" name="Line 12"/>
            <p:cNvSpPr>
              <a:spLocks noChangeShapeType="1"/>
            </p:cNvSpPr>
            <p:nvPr/>
          </p:nvSpPr>
          <p:spPr bwMode="auto">
            <a:xfrm>
              <a:off x="1274" y="1104"/>
              <a:ext cx="3497" cy="1"/>
            </a:xfrm>
            <a:prstGeom prst="line">
              <a:avLst/>
            </a:prstGeom>
            <a:noFill/>
            <a:ln w="10">
              <a:solidFill>
                <a:srgbClr val="EAF2F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69" name="Oval 13"/>
            <p:cNvSpPr>
              <a:spLocks noChangeArrowheads="1"/>
            </p:cNvSpPr>
            <p:nvPr/>
          </p:nvSpPr>
          <p:spPr bwMode="auto">
            <a:xfrm>
              <a:off x="1919" y="1824"/>
              <a:ext cx="42"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0" name="Oval 14"/>
            <p:cNvSpPr>
              <a:spLocks noChangeArrowheads="1"/>
            </p:cNvSpPr>
            <p:nvPr/>
          </p:nvSpPr>
          <p:spPr bwMode="auto">
            <a:xfrm>
              <a:off x="2905" y="2568"/>
              <a:ext cx="42"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1" name="Oval 15"/>
            <p:cNvSpPr>
              <a:spLocks noChangeArrowheads="1"/>
            </p:cNvSpPr>
            <p:nvPr/>
          </p:nvSpPr>
          <p:spPr bwMode="auto">
            <a:xfrm>
              <a:off x="2813" y="1304"/>
              <a:ext cx="43"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2" name="Oval 16"/>
            <p:cNvSpPr>
              <a:spLocks noChangeArrowheads="1"/>
            </p:cNvSpPr>
            <p:nvPr/>
          </p:nvSpPr>
          <p:spPr bwMode="auto">
            <a:xfrm>
              <a:off x="1314" y="2057"/>
              <a:ext cx="43"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3" name="Oval 17"/>
            <p:cNvSpPr>
              <a:spLocks noChangeArrowheads="1"/>
            </p:cNvSpPr>
            <p:nvPr/>
          </p:nvSpPr>
          <p:spPr bwMode="auto">
            <a:xfrm>
              <a:off x="4268" y="958"/>
              <a:ext cx="42"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4" name="Oval 18"/>
            <p:cNvSpPr>
              <a:spLocks noChangeArrowheads="1"/>
            </p:cNvSpPr>
            <p:nvPr/>
          </p:nvSpPr>
          <p:spPr bwMode="auto">
            <a:xfrm>
              <a:off x="3373" y="2085"/>
              <a:ext cx="43" cy="43"/>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5" name="Oval 19"/>
            <p:cNvSpPr>
              <a:spLocks noChangeArrowheads="1"/>
            </p:cNvSpPr>
            <p:nvPr/>
          </p:nvSpPr>
          <p:spPr bwMode="auto">
            <a:xfrm>
              <a:off x="3924" y="908"/>
              <a:ext cx="42" cy="43"/>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6" name="Oval 20"/>
            <p:cNvSpPr>
              <a:spLocks noChangeArrowheads="1"/>
            </p:cNvSpPr>
            <p:nvPr/>
          </p:nvSpPr>
          <p:spPr bwMode="auto">
            <a:xfrm>
              <a:off x="2347" y="2153"/>
              <a:ext cx="43" cy="43"/>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7" name="Oval 21"/>
            <p:cNvSpPr>
              <a:spLocks noChangeArrowheads="1"/>
            </p:cNvSpPr>
            <p:nvPr/>
          </p:nvSpPr>
          <p:spPr bwMode="auto">
            <a:xfrm>
              <a:off x="1453" y="2556"/>
              <a:ext cx="42"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8" name="Oval 22"/>
            <p:cNvSpPr>
              <a:spLocks noChangeArrowheads="1"/>
            </p:cNvSpPr>
            <p:nvPr/>
          </p:nvSpPr>
          <p:spPr bwMode="auto">
            <a:xfrm>
              <a:off x="4230" y="1160"/>
              <a:ext cx="42" cy="43"/>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9" name="Oval 23"/>
            <p:cNvSpPr>
              <a:spLocks noChangeArrowheads="1"/>
            </p:cNvSpPr>
            <p:nvPr/>
          </p:nvSpPr>
          <p:spPr bwMode="auto">
            <a:xfrm>
              <a:off x="2837" y="1671"/>
              <a:ext cx="42"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0" name="Oval 24"/>
            <p:cNvSpPr>
              <a:spLocks noChangeArrowheads="1"/>
            </p:cNvSpPr>
            <p:nvPr/>
          </p:nvSpPr>
          <p:spPr bwMode="auto">
            <a:xfrm>
              <a:off x="1637" y="2384"/>
              <a:ext cx="42"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1" name="Oval 25"/>
            <p:cNvSpPr>
              <a:spLocks noChangeArrowheads="1"/>
            </p:cNvSpPr>
            <p:nvPr/>
          </p:nvSpPr>
          <p:spPr bwMode="auto">
            <a:xfrm>
              <a:off x="2171" y="1574"/>
              <a:ext cx="42" cy="43"/>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2" name="Oval 26"/>
            <p:cNvSpPr>
              <a:spLocks noChangeArrowheads="1"/>
            </p:cNvSpPr>
            <p:nvPr/>
          </p:nvSpPr>
          <p:spPr bwMode="auto">
            <a:xfrm>
              <a:off x="2578" y="2017"/>
              <a:ext cx="42"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3" name="Oval 27"/>
            <p:cNvSpPr>
              <a:spLocks noChangeArrowheads="1"/>
            </p:cNvSpPr>
            <p:nvPr/>
          </p:nvSpPr>
          <p:spPr bwMode="auto">
            <a:xfrm>
              <a:off x="2317" y="1930"/>
              <a:ext cx="42" cy="42"/>
            </a:xfrm>
            <a:prstGeom prst="ellipse">
              <a:avLst/>
            </a:prstGeom>
            <a:solidFill>
              <a:srgbClr val="1A476F"/>
            </a:solidFill>
            <a:ln w="10">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4" name="Freeform 28"/>
            <p:cNvSpPr>
              <a:spLocks/>
            </p:cNvSpPr>
            <p:nvPr/>
          </p:nvSpPr>
          <p:spPr bwMode="auto">
            <a:xfrm>
              <a:off x="1335" y="1181"/>
              <a:ext cx="2954" cy="1203"/>
            </a:xfrm>
            <a:custGeom>
              <a:avLst/>
              <a:gdLst/>
              <a:ahLst/>
              <a:cxnLst>
                <a:cxn ang="0">
                  <a:pos x="257" y="406"/>
                </a:cxn>
                <a:cxn ang="0">
                  <a:pos x="676" y="236"/>
                </a:cxn>
                <a:cxn ang="0">
                  <a:pos x="637" y="252"/>
                </a:cxn>
                <a:cxn ang="0">
                  <a:pos x="0" y="511"/>
                </a:cxn>
                <a:cxn ang="0">
                  <a:pos x="1255" y="0"/>
                </a:cxn>
                <a:cxn ang="0">
                  <a:pos x="875" y="155"/>
                </a:cxn>
                <a:cxn ang="0">
                  <a:pos x="1109" y="59"/>
                </a:cxn>
                <a:cxn ang="0">
                  <a:pos x="439" y="332"/>
                </a:cxn>
                <a:cxn ang="0">
                  <a:pos x="59" y="487"/>
                </a:cxn>
                <a:cxn ang="0">
                  <a:pos x="1239" y="6"/>
                </a:cxn>
                <a:cxn ang="0">
                  <a:pos x="647" y="248"/>
                </a:cxn>
                <a:cxn ang="0">
                  <a:pos x="137" y="455"/>
                </a:cxn>
                <a:cxn ang="0">
                  <a:pos x="364" y="363"/>
                </a:cxn>
                <a:cxn ang="0">
                  <a:pos x="537" y="293"/>
                </a:cxn>
                <a:cxn ang="0">
                  <a:pos x="426" y="338"/>
                </a:cxn>
              </a:cxnLst>
              <a:rect l="0" t="0" r="r" b="b"/>
              <a:pathLst>
                <a:path w="1255" h="511">
                  <a:moveTo>
                    <a:pt x="257" y="406"/>
                  </a:moveTo>
                  <a:lnTo>
                    <a:pt x="676" y="236"/>
                  </a:lnTo>
                  <a:lnTo>
                    <a:pt x="637" y="252"/>
                  </a:lnTo>
                  <a:lnTo>
                    <a:pt x="0" y="511"/>
                  </a:lnTo>
                  <a:lnTo>
                    <a:pt x="1255" y="0"/>
                  </a:lnTo>
                  <a:lnTo>
                    <a:pt x="875" y="155"/>
                  </a:lnTo>
                  <a:lnTo>
                    <a:pt x="1109" y="59"/>
                  </a:lnTo>
                  <a:lnTo>
                    <a:pt x="439" y="332"/>
                  </a:lnTo>
                  <a:lnTo>
                    <a:pt x="59" y="487"/>
                  </a:lnTo>
                  <a:lnTo>
                    <a:pt x="1239" y="6"/>
                  </a:lnTo>
                  <a:lnTo>
                    <a:pt x="647" y="248"/>
                  </a:lnTo>
                  <a:lnTo>
                    <a:pt x="137" y="455"/>
                  </a:lnTo>
                  <a:lnTo>
                    <a:pt x="364" y="363"/>
                  </a:lnTo>
                  <a:lnTo>
                    <a:pt x="537" y="293"/>
                  </a:lnTo>
                  <a:lnTo>
                    <a:pt x="426" y="338"/>
                  </a:lnTo>
                </a:path>
              </a:pathLst>
            </a:custGeom>
            <a:no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5" name="Oval 29"/>
            <p:cNvSpPr>
              <a:spLocks noChangeArrowheads="1"/>
            </p:cNvSpPr>
            <p:nvPr/>
          </p:nvSpPr>
          <p:spPr bwMode="auto">
            <a:xfrm>
              <a:off x="1919" y="2116"/>
              <a:ext cx="42"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6" name="Oval 30"/>
            <p:cNvSpPr>
              <a:spLocks noChangeArrowheads="1"/>
            </p:cNvSpPr>
            <p:nvPr/>
          </p:nvSpPr>
          <p:spPr bwMode="auto">
            <a:xfrm>
              <a:off x="2905" y="1716"/>
              <a:ext cx="42"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7" name="Oval 31"/>
            <p:cNvSpPr>
              <a:spLocks noChangeArrowheads="1"/>
            </p:cNvSpPr>
            <p:nvPr/>
          </p:nvSpPr>
          <p:spPr bwMode="auto">
            <a:xfrm>
              <a:off x="2813" y="1753"/>
              <a:ext cx="43" cy="43"/>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8" name="Oval 32"/>
            <p:cNvSpPr>
              <a:spLocks noChangeArrowheads="1"/>
            </p:cNvSpPr>
            <p:nvPr/>
          </p:nvSpPr>
          <p:spPr bwMode="auto">
            <a:xfrm>
              <a:off x="1314" y="2363"/>
              <a:ext cx="43"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9" name="Oval 33"/>
            <p:cNvSpPr>
              <a:spLocks noChangeArrowheads="1"/>
            </p:cNvSpPr>
            <p:nvPr/>
          </p:nvSpPr>
          <p:spPr bwMode="auto">
            <a:xfrm>
              <a:off x="4268" y="1160"/>
              <a:ext cx="42" cy="43"/>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0" name="Oval 34"/>
            <p:cNvSpPr>
              <a:spLocks noChangeArrowheads="1"/>
            </p:cNvSpPr>
            <p:nvPr/>
          </p:nvSpPr>
          <p:spPr bwMode="auto">
            <a:xfrm>
              <a:off x="3373" y="1525"/>
              <a:ext cx="43"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1" name="Oval 35"/>
            <p:cNvSpPr>
              <a:spLocks noChangeArrowheads="1"/>
            </p:cNvSpPr>
            <p:nvPr/>
          </p:nvSpPr>
          <p:spPr bwMode="auto">
            <a:xfrm>
              <a:off x="3924" y="1299"/>
              <a:ext cx="42"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2" name="Oval 36"/>
            <p:cNvSpPr>
              <a:spLocks noChangeArrowheads="1"/>
            </p:cNvSpPr>
            <p:nvPr/>
          </p:nvSpPr>
          <p:spPr bwMode="auto">
            <a:xfrm>
              <a:off x="2347" y="1942"/>
              <a:ext cx="43"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3" name="Oval 37"/>
            <p:cNvSpPr>
              <a:spLocks noChangeArrowheads="1"/>
            </p:cNvSpPr>
            <p:nvPr/>
          </p:nvSpPr>
          <p:spPr bwMode="auto">
            <a:xfrm>
              <a:off x="1453" y="2306"/>
              <a:ext cx="42" cy="43"/>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4" name="Oval 38"/>
            <p:cNvSpPr>
              <a:spLocks noChangeArrowheads="1"/>
            </p:cNvSpPr>
            <p:nvPr/>
          </p:nvSpPr>
          <p:spPr bwMode="auto">
            <a:xfrm>
              <a:off x="4230" y="1174"/>
              <a:ext cx="42" cy="43"/>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5" name="Oval 39"/>
            <p:cNvSpPr>
              <a:spLocks noChangeArrowheads="1"/>
            </p:cNvSpPr>
            <p:nvPr/>
          </p:nvSpPr>
          <p:spPr bwMode="auto">
            <a:xfrm>
              <a:off x="2837" y="1744"/>
              <a:ext cx="42"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6" name="Oval 40"/>
            <p:cNvSpPr>
              <a:spLocks noChangeArrowheads="1"/>
            </p:cNvSpPr>
            <p:nvPr/>
          </p:nvSpPr>
          <p:spPr bwMode="auto">
            <a:xfrm>
              <a:off x="1637" y="2231"/>
              <a:ext cx="42"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7" name="Oval 41"/>
            <p:cNvSpPr>
              <a:spLocks noChangeArrowheads="1"/>
            </p:cNvSpPr>
            <p:nvPr/>
          </p:nvSpPr>
          <p:spPr bwMode="auto">
            <a:xfrm>
              <a:off x="2171" y="2015"/>
              <a:ext cx="42"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8" name="Oval 42"/>
            <p:cNvSpPr>
              <a:spLocks noChangeArrowheads="1"/>
            </p:cNvSpPr>
            <p:nvPr/>
          </p:nvSpPr>
          <p:spPr bwMode="auto">
            <a:xfrm>
              <a:off x="2578" y="1850"/>
              <a:ext cx="42"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9" name="Oval 43"/>
            <p:cNvSpPr>
              <a:spLocks noChangeArrowheads="1"/>
            </p:cNvSpPr>
            <p:nvPr/>
          </p:nvSpPr>
          <p:spPr bwMode="auto">
            <a:xfrm>
              <a:off x="2317" y="1956"/>
              <a:ext cx="42" cy="42"/>
            </a:xfrm>
            <a:prstGeom prst="ellipse">
              <a:avLst/>
            </a:prstGeom>
            <a:solidFill>
              <a:srgbClr val="90353B"/>
            </a:solidFill>
            <a:ln w="10">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0" name="Line 44"/>
            <p:cNvSpPr>
              <a:spLocks noChangeShapeType="1"/>
            </p:cNvSpPr>
            <p:nvPr/>
          </p:nvSpPr>
          <p:spPr bwMode="auto">
            <a:xfrm flipV="1">
              <a:off x="1274" y="560"/>
              <a:ext cx="1" cy="2090"/>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1" name="Line 45"/>
            <p:cNvSpPr>
              <a:spLocks noChangeShapeType="1"/>
            </p:cNvSpPr>
            <p:nvPr/>
          </p:nvSpPr>
          <p:spPr bwMode="auto">
            <a:xfrm flipH="1">
              <a:off x="1234" y="2549"/>
              <a:ext cx="40" cy="1"/>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2" name="Rectangle 46"/>
            <p:cNvSpPr>
              <a:spLocks noChangeArrowheads="1"/>
            </p:cNvSpPr>
            <p:nvPr/>
          </p:nvSpPr>
          <p:spPr bwMode="auto">
            <a:xfrm rot="16200000">
              <a:off x="1088" y="2481"/>
              <a:ext cx="162"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45</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03" name="Line 47"/>
            <p:cNvSpPr>
              <a:spLocks noChangeShapeType="1"/>
            </p:cNvSpPr>
            <p:nvPr/>
          </p:nvSpPr>
          <p:spPr bwMode="auto">
            <a:xfrm flipH="1">
              <a:off x="1234" y="2066"/>
              <a:ext cx="40" cy="1"/>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4" name="Rectangle 48"/>
            <p:cNvSpPr>
              <a:spLocks noChangeArrowheads="1"/>
            </p:cNvSpPr>
            <p:nvPr/>
          </p:nvSpPr>
          <p:spPr bwMode="auto">
            <a:xfrm rot="16200000">
              <a:off x="1088" y="1998"/>
              <a:ext cx="162"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50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05" name="Line 49"/>
            <p:cNvSpPr>
              <a:spLocks noChangeShapeType="1"/>
            </p:cNvSpPr>
            <p:nvPr/>
          </p:nvSpPr>
          <p:spPr bwMode="auto">
            <a:xfrm flipH="1">
              <a:off x="1234" y="1586"/>
              <a:ext cx="40" cy="1"/>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6" name="Rectangle 50"/>
            <p:cNvSpPr>
              <a:spLocks noChangeArrowheads="1"/>
            </p:cNvSpPr>
            <p:nvPr/>
          </p:nvSpPr>
          <p:spPr bwMode="auto">
            <a:xfrm rot="16200000">
              <a:off x="1089" y="1517"/>
              <a:ext cx="162"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55</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07" name="Line 51"/>
            <p:cNvSpPr>
              <a:spLocks noChangeShapeType="1"/>
            </p:cNvSpPr>
            <p:nvPr/>
          </p:nvSpPr>
          <p:spPr bwMode="auto">
            <a:xfrm flipH="1">
              <a:off x="1234" y="1104"/>
              <a:ext cx="40" cy="1"/>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8" name="Rectangle 52"/>
            <p:cNvSpPr>
              <a:spLocks noChangeArrowheads="1"/>
            </p:cNvSpPr>
            <p:nvPr/>
          </p:nvSpPr>
          <p:spPr bwMode="auto">
            <a:xfrm rot="16200000">
              <a:off x="1089" y="1035"/>
              <a:ext cx="162"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60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09" name="Line 53"/>
            <p:cNvSpPr>
              <a:spLocks noChangeShapeType="1"/>
            </p:cNvSpPr>
            <p:nvPr/>
          </p:nvSpPr>
          <p:spPr bwMode="auto">
            <a:xfrm flipH="1">
              <a:off x="1234" y="621"/>
              <a:ext cx="40" cy="1"/>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10" name="Rectangle 54"/>
            <p:cNvSpPr>
              <a:spLocks noChangeArrowheads="1"/>
            </p:cNvSpPr>
            <p:nvPr/>
          </p:nvSpPr>
          <p:spPr bwMode="auto">
            <a:xfrm rot="16200000">
              <a:off x="1089" y="553"/>
              <a:ext cx="162"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65</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11" name="Line 55"/>
            <p:cNvSpPr>
              <a:spLocks noChangeShapeType="1"/>
            </p:cNvSpPr>
            <p:nvPr/>
          </p:nvSpPr>
          <p:spPr bwMode="auto">
            <a:xfrm>
              <a:off x="1274" y="2650"/>
              <a:ext cx="3497" cy="1"/>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12" name="Line 56"/>
            <p:cNvSpPr>
              <a:spLocks noChangeShapeType="1"/>
            </p:cNvSpPr>
            <p:nvPr/>
          </p:nvSpPr>
          <p:spPr bwMode="auto">
            <a:xfrm>
              <a:off x="1651" y="2650"/>
              <a:ext cx="1" cy="40"/>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13" name="Rectangle 57"/>
            <p:cNvSpPr>
              <a:spLocks noChangeArrowheads="1"/>
            </p:cNvSpPr>
            <p:nvPr/>
          </p:nvSpPr>
          <p:spPr bwMode="auto">
            <a:xfrm>
              <a:off x="1598" y="2709"/>
              <a:ext cx="106"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1</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14" name="Line 58"/>
            <p:cNvSpPr>
              <a:spLocks noChangeShapeType="1"/>
            </p:cNvSpPr>
            <p:nvPr/>
          </p:nvSpPr>
          <p:spPr bwMode="auto">
            <a:xfrm>
              <a:off x="2416" y="2650"/>
              <a:ext cx="1" cy="40"/>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15" name="Rectangle 59"/>
            <p:cNvSpPr>
              <a:spLocks noChangeArrowheads="1"/>
            </p:cNvSpPr>
            <p:nvPr/>
          </p:nvSpPr>
          <p:spPr bwMode="auto">
            <a:xfrm>
              <a:off x="2363" y="2709"/>
              <a:ext cx="106"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2</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16" name="Line 60"/>
            <p:cNvSpPr>
              <a:spLocks noChangeShapeType="1"/>
            </p:cNvSpPr>
            <p:nvPr/>
          </p:nvSpPr>
          <p:spPr bwMode="auto">
            <a:xfrm>
              <a:off x="3180" y="2650"/>
              <a:ext cx="1" cy="40"/>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17" name="Rectangle 61"/>
            <p:cNvSpPr>
              <a:spLocks noChangeArrowheads="1"/>
            </p:cNvSpPr>
            <p:nvPr/>
          </p:nvSpPr>
          <p:spPr bwMode="auto">
            <a:xfrm>
              <a:off x="3127" y="2709"/>
              <a:ext cx="106"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3</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18" name="Line 62"/>
            <p:cNvSpPr>
              <a:spLocks noChangeShapeType="1"/>
            </p:cNvSpPr>
            <p:nvPr/>
          </p:nvSpPr>
          <p:spPr bwMode="auto">
            <a:xfrm>
              <a:off x="3945" y="2650"/>
              <a:ext cx="1" cy="40"/>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19" name="Rectangle 63"/>
            <p:cNvSpPr>
              <a:spLocks noChangeArrowheads="1"/>
            </p:cNvSpPr>
            <p:nvPr/>
          </p:nvSpPr>
          <p:spPr bwMode="auto">
            <a:xfrm>
              <a:off x="3892" y="2709"/>
              <a:ext cx="106"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4</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520" name="Line 64"/>
            <p:cNvSpPr>
              <a:spLocks noChangeShapeType="1"/>
            </p:cNvSpPr>
            <p:nvPr/>
          </p:nvSpPr>
          <p:spPr bwMode="auto">
            <a:xfrm>
              <a:off x="4710" y="2650"/>
              <a:ext cx="1" cy="40"/>
            </a:xfrm>
            <a:prstGeom prst="line">
              <a:avLst/>
            </a:prstGeom>
            <a:noFill/>
            <a:ln w="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1" name="Rectangle 65"/>
            <p:cNvSpPr>
              <a:spLocks noChangeArrowheads="1"/>
            </p:cNvSpPr>
            <p:nvPr/>
          </p:nvSpPr>
          <p:spPr bwMode="auto">
            <a:xfrm>
              <a:off x="4657" y="2709"/>
              <a:ext cx="106"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5</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grpSp>
      <p:graphicFrame>
        <p:nvGraphicFramePr>
          <p:cNvPr id="75" name="Object 74"/>
          <p:cNvGraphicFramePr>
            <a:graphicFrameLocks noChangeAspect="1"/>
          </p:cNvGraphicFramePr>
          <p:nvPr/>
        </p:nvGraphicFramePr>
        <p:xfrm>
          <a:off x="4040458" y="4953000"/>
          <a:ext cx="317921" cy="381000"/>
        </p:xfrm>
        <a:graphic>
          <a:graphicData uri="http://schemas.openxmlformats.org/presentationml/2006/ole">
            <mc:AlternateContent xmlns:mc="http://schemas.openxmlformats.org/markup-compatibility/2006">
              <mc:Choice xmlns:v="urn:schemas-microsoft-com:vml" Requires="v">
                <p:oleObj spid="_x0000_s12350" name="Equation" r:id="rId4" imgW="190440" imgH="228600" progId="Equation.DSMT4">
                  <p:embed/>
                </p:oleObj>
              </mc:Choice>
              <mc:Fallback>
                <p:oleObj name="Equation" r:id="rId4" imgW="19044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0458" y="4953000"/>
                        <a:ext cx="317921" cy="381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9530" name="Object 74"/>
          <p:cNvGraphicFramePr>
            <a:graphicFrameLocks noChangeAspect="1"/>
          </p:cNvGraphicFramePr>
          <p:nvPr/>
        </p:nvGraphicFramePr>
        <p:xfrm>
          <a:off x="1044498" y="3098182"/>
          <a:ext cx="292100" cy="533400"/>
        </p:xfrm>
        <a:graphic>
          <a:graphicData uri="http://schemas.openxmlformats.org/presentationml/2006/ole">
            <mc:AlternateContent xmlns:mc="http://schemas.openxmlformats.org/markup-compatibility/2006">
              <mc:Choice xmlns:v="urn:schemas-microsoft-com:vml" Requires="v">
                <p:oleObj spid="_x0000_s12351" name="Equation" r:id="rId6" imgW="139680" imgH="253800" progId="Equation.DSMT4">
                  <p:embed/>
                </p:oleObj>
              </mc:Choice>
              <mc:Fallback>
                <p:oleObj name="Equation" r:id="rId6" imgW="139680" imgH="253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4498" y="3098182"/>
                        <a:ext cx="292100" cy="533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9" name="TextBox 78"/>
          <p:cNvSpPr txBox="1"/>
          <p:nvPr/>
        </p:nvSpPr>
        <p:spPr>
          <a:xfrm>
            <a:off x="144966" y="2806391"/>
            <a:ext cx="1349298" cy="646331"/>
          </a:xfrm>
          <a:prstGeom prst="rect">
            <a:avLst/>
          </a:prstGeom>
          <a:noFill/>
        </p:spPr>
        <p:txBody>
          <a:bodyPr wrap="square" rtlCol="0">
            <a:spAutoFit/>
          </a:bodyPr>
          <a:lstStyle/>
          <a:p>
            <a:r>
              <a:rPr lang="en-US" dirty="0"/>
              <a:t>Predicted value</a:t>
            </a:r>
          </a:p>
        </p:txBody>
      </p:sp>
      <p:sp>
        <p:nvSpPr>
          <p:cNvPr id="71" name="Title 70"/>
          <p:cNvSpPr>
            <a:spLocks noGrp="1"/>
          </p:cNvSpPr>
          <p:nvPr>
            <p:ph type="title"/>
          </p:nvPr>
        </p:nvSpPr>
        <p:spPr/>
        <p:txBody>
          <a:bodyPr/>
          <a:lstStyle/>
          <a:p>
            <a:r>
              <a:rPr lang="en-US" dirty="0"/>
              <a:t>Residual</a:t>
            </a:r>
          </a:p>
        </p:txBody>
      </p:sp>
      <p:sp>
        <p:nvSpPr>
          <p:cNvPr id="72" name="Content Placeholder 71"/>
          <p:cNvSpPr>
            <a:spLocks noGrp="1"/>
          </p:cNvSpPr>
          <p:nvPr>
            <p:ph idx="1"/>
          </p:nvPr>
        </p:nvSpPr>
        <p:spPr>
          <a:xfrm>
            <a:off x="457200" y="5410200"/>
            <a:ext cx="8229600" cy="1066800"/>
          </a:xfrm>
        </p:spPr>
        <p:txBody>
          <a:bodyPr>
            <a:normAutofit fontScale="92500" lnSpcReduction="20000"/>
          </a:bodyPr>
          <a:lstStyle/>
          <a:p>
            <a:pPr marL="0" indent="0">
              <a:buNone/>
            </a:pPr>
            <a:r>
              <a:rPr lang="en-US" dirty="0"/>
              <a:t>For any observation, the </a:t>
            </a:r>
            <a:r>
              <a:rPr lang="en-US" b="1" dirty="0">
                <a:solidFill>
                  <a:schemeClr val="accent1"/>
                </a:solidFill>
              </a:rPr>
              <a:t>residual</a:t>
            </a:r>
            <a:r>
              <a:rPr lang="en-US" dirty="0"/>
              <a:t> is the difference between the </a:t>
            </a:r>
            <a:r>
              <a:rPr lang="en-US" b="1" dirty="0">
                <a:solidFill>
                  <a:schemeClr val="accent2"/>
                </a:solidFill>
              </a:rPr>
              <a:t>actual value </a:t>
            </a:r>
            <a:r>
              <a:rPr lang="en-US" dirty="0"/>
              <a:t>and the predicted value of Y</a:t>
            </a:r>
          </a:p>
        </p:txBody>
      </p:sp>
      <p:cxnSp>
        <p:nvCxnSpPr>
          <p:cNvPr id="83" name="Straight Connector 82"/>
          <p:cNvCxnSpPr/>
          <p:nvPr/>
        </p:nvCxnSpPr>
        <p:spPr>
          <a:xfrm rot="10800000">
            <a:off x="1471961" y="3523786"/>
            <a:ext cx="6365488" cy="55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2407734" y="3134422"/>
            <a:ext cx="352564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0800000">
            <a:off x="1468247" y="3832289"/>
            <a:ext cx="6365488" cy="55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aphicFrame>
        <p:nvGraphicFramePr>
          <p:cNvPr id="74" name="Object 74"/>
          <p:cNvGraphicFramePr>
            <a:graphicFrameLocks noChangeAspect="1"/>
          </p:cNvGraphicFramePr>
          <p:nvPr/>
        </p:nvGraphicFramePr>
        <p:xfrm>
          <a:off x="1022350" y="3713163"/>
          <a:ext cx="292100" cy="479425"/>
        </p:xfrm>
        <a:graphic>
          <a:graphicData uri="http://schemas.openxmlformats.org/presentationml/2006/ole">
            <mc:AlternateContent xmlns:mc="http://schemas.openxmlformats.org/markup-compatibility/2006">
              <mc:Choice xmlns:v="urn:schemas-microsoft-com:vml" Requires="v">
                <p:oleObj spid="_x0000_s12352" name="Equation" r:id="rId8" imgW="139680" imgH="228600" progId="Equation.DSMT4">
                  <p:embed/>
                </p:oleObj>
              </mc:Choice>
              <mc:Fallback>
                <p:oleObj name="Equation" r:id="rId8" imgW="13968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2350" y="3713163"/>
                        <a:ext cx="292100" cy="4794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7" name="TextBox 76"/>
          <p:cNvSpPr txBox="1"/>
          <p:nvPr/>
        </p:nvSpPr>
        <p:spPr>
          <a:xfrm>
            <a:off x="167266" y="3761679"/>
            <a:ext cx="1349298" cy="646331"/>
          </a:xfrm>
          <a:prstGeom prst="rect">
            <a:avLst/>
          </a:prstGeom>
          <a:noFill/>
        </p:spPr>
        <p:txBody>
          <a:bodyPr wrap="square" rtlCol="0">
            <a:spAutoFit/>
          </a:bodyPr>
          <a:lstStyle/>
          <a:p>
            <a:r>
              <a:rPr lang="en-US" b="1" dirty="0">
                <a:solidFill>
                  <a:schemeClr val="accent2"/>
                </a:solidFill>
              </a:rPr>
              <a:t>Actual </a:t>
            </a:r>
          </a:p>
          <a:p>
            <a:r>
              <a:rPr lang="en-US" b="1" dirty="0">
                <a:solidFill>
                  <a:schemeClr val="accent2"/>
                </a:solidFill>
              </a:rPr>
              <a:t>value</a:t>
            </a:r>
          </a:p>
        </p:txBody>
      </p:sp>
      <p:sp>
        <p:nvSpPr>
          <p:cNvPr id="78" name="Right Brace 77"/>
          <p:cNvSpPr/>
          <p:nvPr/>
        </p:nvSpPr>
        <p:spPr>
          <a:xfrm>
            <a:off x="7883912" y="3490332"/>
            <a:ext cx="156117" cy="345688"/>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80" name="Object 75"/>
          <p:cNvGraphicFramePr>
            <a:graphicFrameLocks noChangeAspect="1"/>
          </p:cNvGraphicFramePr>
          <p:nvPr/>
        </p:nvGraphicFramePr>
        <p:xfrm>
          <a:off x="7929562" y="3676342"/>
          <a:ext cx="1068387" cy="1012825"/>
        </p:xfrm>
        <a:graphic>
          <a:graphicData uri="http://schemas.openxmlformats.org/presentationml/2006/ole">
            <mc:AlternateContent xmlns:mc="http://schemas.openxmlformats.org/markup-compatibility/2006">
              <mc:Choice xmlns:v="urn:schemas-microsoft-com:vml" Requires="v">
                <p:oleObj spid="_x0000_s12353" name="Equation" r:id="rId10" imgW="507960" imgH="482400" progId="Equation.3">
                  <p:embed/>
                </p:oleObj>
              </mc:Choice>
              <mc:Fallback>
                <p:oleObj name="Equation" r:id="rId10" imgW="507960" imgH="4824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29562" y="3676342"/>
                        <a:ext cx="1068387" cy="10128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81" name="TextBox 80"/>
          <p:cNvSpPr txBox="1"/>
          <p:nvPr/>
        </p:nvSpPr>
        <p:spPr>
          <a:xfrm>
            <a:off x="8023241" y="3291910"/>
            <a:ext cx="1043684" cy="369332"/>
          </a:xfrm>
          <a:prstGeom prst="rect">
            <a:avLst/>
          </a:prstGeom>
          <a:noFill/>
        </p:spPr>
        <p:txBody>
          <a:bodyPr wrap="none" rtlCol="0">
            <a:spAutoFit/>
          </a:bodyPr>
          <a:lstStyle/>
          <a:p>
            <a:pPr algn="ctr"/>
            <a:r>
              <a:rPr lang="en-US" b="1" dirty="0">
                <a:solidFill>
                  <a:schemeClr val="accent1"/>
                </a:solidFill>
              </a:rPr>
              <a:t>Residual </a:t>
            </a:r>
          </a:p>
        </p:txBody>
      </p:sp>
      <p:grpSp>
        <p:nvGrpSpPr>
          <p:cNvPr id="82" name="Group 81"/>
          <p:cNvGrpSpPr/>
          <p:nvPr/>
        </p:nvGrpSpPr>
        <p:grpSpPr>
          <a:xfrm>
            <a:off x="1209439" y="1143000"/>
            <a:ext cx="5289707" cy="4409826"/>
            <a:chOff x="1548283" y="2895600"/>
            <a:chExt cx="4975379" cy="3785690"/>
          </a:xfrm>
        </p:grpSpPr>
        <p:sp>
          <p:nvSpPr>
            <p:cNvPr id="84" name="TextBox 83"/>
            <p:cNvSpPr txBox="1"/>
            <p:nvPr/>
          </p:nvSpPr>
          <p:spPr>
            <a:xfrm>
              <a:off x="3775026" y="6311958"/>
              <a:ext cx="1948400" cy="369332"/>
            </a:xfrm>
            <a:prstGeom prst="rect">
              <a:avLst/>
            </a:prstGeom>
            <a:noFill/>
          </p:spPr>
          <p:txBody>
            <a:bodyPr wrap="square" rtlCol="0">
              <a:spAutoFit/>
            </a:bodyPr>
            <a:lstStyle/>
            <a:p>
              <a:r>
                <a:rPr lang="en-US" dirty="0"/>
                <a:t>% GDP Growth</a:t>
              </a:r>
            </a:p>
          </p:txBody>
        </p:sp>
        <p:sp>
          <p:nvSpPr>
            <p:cNvPr id="85" name="TextBox 84"/>
            <p:cNvSpPr txBox="1"/>
            <p:nvPr/>
          </p:nvSpPr>
          <p:spPr>
            <a:xfrm>
              <a:off x="1548283" y="2895600"/>
              <a:ext cx="461665" cy="3244854"/>
            </a:xfrm>
            <a:prstGeom prst="rect">
              <a:avLst/>
            </a:prstGeom>
            <a:noFill/>
          </p:spPr>
          <p:txBody>
            <a:bodyPr vert="vert270" wrap="square" rtlCol="0">
              <a:spAutoFit/>
            </a:bodyPr>
            <a:lstStyle/>
            <a:p>
              <a:r>
                <a:rPr lang="en-US" dirty="0"/>
                <a:t>Incumbent Party Vote Share</a:t>
              </a:r>
            </a:p>
          </p:txBody>
        </p:sp>
        <p:sp>
          <p:nvSpPr>
            <p:cNvPr id="86" name="TextBox 85"/>
            <p:cNvSpPr txBox="1"/>
            <p:nvPr/>
          </p:nvSpPr>
          <p:spPr>
            <a:xfrm>
              <a:off x="3079169" y="2895600"/>
              <a:ext cx="3444493" cy="369332"/>
            </a:xfrm>
            <a:prstGeom prst="rect">
              <a:avLst/>
            </a:prstGeom>
            <a:noFill/>
          </p:spPr>
          <p:txBody>
            <a:bodyPr wrap="square" rtlCol="0">
              <a:spAutoFit/>
            </a:bodyPr>
            <a:lstStyle/>
            <a:p>
              <a:r>
                <a:rPr lang="en-US" dirty="0"/>
                <a:t>GDP and Presidential Vote</a:t>
              </a:r>
            </a:p>
          </p:txBody>
        </p:sp>
      </p:grpSp>
    </p:spTree>
    <p:extLst>
      <p:ext uri="{BB962C8B-B14F-4D97-AF65-F5344CB8AC3E}">
        <p14:creationId xmlns:p14="http://schemas.microsoft.com/office/powerpoint/2010/main" val="37469469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5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77" grpId="0"/>
      <p:bldP spid="78" grpId="0" animBg="1"/>
      <p:bldP spid="8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 of squared residuals</a:t>
            </a:r>
          </a:p>
        </p:txBody>
      </p:sp>
      <p:grpSp>
        <p:nvGrpSpPr>
          <p:cNvPr id="739333" name="Group 5"/>
          <p:cNvGrpSpPr>
            <a:grpSpLocks noChangeAspect="1"/>
          </p:cNvGrpSpPr>
          <p:nvPr/>
        </p:nvGrpSpPr>
        <p:grpSpPr bwMode="auto">
          <a:xfrm>
            <a:off x="257175" y="1816100"/>
            <a:ext cx="5284788" cy="3868738"/>
            <a:chOff x="162" y="1144"/>
            <a:chExt cx="3329" cy="2437"/>
          </a:xfrm>
        </p:grpSpPr>
        <p:sp>
          <p:nvSpPr>
            <p:cNvPr id="739332" name="AutoShape 4"/>
            <p:cNvSpPr>
              <a:spLocks noChangeAspect="1" noChangeArrowheads="1" noTextEdit="1"/>
            </p:cNvSpPr>
            <p:nvPr/>
          </p:nvSpPr>
          <p:spPr bwMode="auto">
            <a:xfrm>
              <a:off x="162" y="1144"/>
              <a:ext cx="3329" cy="2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334" name="Rectangle 6"/>
            <p:cNvSpPr>
              <a:spLocks noChangeArrowheads="1"/>
            </p:cNvSpPr>
            <p:nvPr/>
          </p:nvSpPr>
          <p:spPr bwMode="auto">
            <a:xfrm>
              <a:off x="190" y="1170"/>
              <a:ext cx="3274" cy="2384"/>
            </a:xfrm>
            <a:prstGeom prst="rect">
              <a:avLst/>
            </a:prstGeom>
            <a:solidFill>
              <a:srgbClr val="EAF2F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335" name="Rectangle 7"/>
            <p:cNvSpPr>
              <a:spLocks noChangeArrowheads="1"/>
            </p:cNvSpPr>
            <p:nvPr/>
          </p:nvSpPr>
          <p:spPr bwMode="auto">
            <a:xfrm>
              <a:off x="192" y="1174"/>
              <a:ext cx="3270" cy="2376"/>
            </a:xfrm>
            <a:prstGeom prst="rect">
              <a:avLst/>
            </a:prstGeom>
            <a:solidFill>
              <a:srgbClr val="EAF2F3"/>
            </a:solidFill>
            <a:ln w="4">
              <a:solidFill>
                <a:srgbClr val="EAF2F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336" name="Rectangle 8"/>
            <p:cNvSpPr>
              <a:spLocks noChangeArrowheads="1"/>
            </p:cNvSpPr>
            <p:nvPr/>
          </p:nvSpPr>
          <p:spPr bwMode="auto">
            <a:xfrm>
              <a:off x="515" y="1250"/>
              <a:ext cx="2864" cy="1970"/>
            </a:xfrm>
            <a:prstGeom prst="rect">
              <a:avLst/>
            </a:prstGeom>
            <a:solidFill>
              <a:srgbClr val="FFFFFF"/>
            </a:solidFill>
            <a:ln w="4">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337" name="Line 9"/>
            <p:cNvSpPr>
              <a:spLocks noChangeShapeType="1"/>
            </p:cNvSpPr>
            <p:nvPr/>
          </p:nvSpPr>
          <p:spPr bwMode="auto">
            <a:xfrm>
              <a:off x="515" y="3140"/>
              <a:ext cx="2864" cy="1"/>
            </a:xfrm>
            <a:prstGeom prst="line">
              <a:avLst/>
            </a:prstGeom>
            <a:noFill/>
            <a:ln w="8">
              <a:solidFill>
                <a:srgbClr val="EAF2F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338" name="Line 10"/>
            <p:cNvSpPr>
              <a:spLocks noChangeShapeType="1"/>
            </p:cNvSpPr>
            <p:nvPr/>
          </p:nvSpPr>
          <p:spPr bwMode="auto">
            <a:xfrm>
              <a:off x="515" y="2683"/>
              <a:ext cx="2864" cy="1"/>
            </a:xfrm>
            <a:prstGeom prst="line">
              <a:avLst/>
            </a:prstGeom>
            <a:noFill/>
            <a:ln w="8">
              <a:solidFill>
                <a:srgbClr val="EAF2F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339" name="Line 11"/>
            <p:cNvSpPr>
              <a:spLocks noChangeShapeType="1"/>
            </p:cNvSpPr>
            <p:nvPr/>
          </p:nvSpPr>
          <p:spPr bwMode="auto">
            <a:xfrm>
              <a:off x="515" y="2225"/>
              <a:ext cx="2864" cy="1"/>
            </a:xfrm>
            <a:prstGeom prst="line">
              <a:avLst/>
            </a:prstGeom>
            <a:noFill/>
            <a:ln w="8">
              <a:solidFill>
                <a:srgbClr val="EAF2F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340" name="Line 12"/>
            <p:cNvSpPr>
              <a:spLocks noChangeShapeType="1"/>
            </p:cNvSpPr>
            <p:nvPr/>
          </p:nvSpPr>
          <p:spPr bwMode="auto">
            <a:xfrm>
              <a:off x="515" y="1767"/>
              <a:ext cx="2864" cy="1"/>
            </a:xfrm>
            <a:prstGeom prst="line">
              <a:avLst/>
            </a:prstGeom>
            <a:noFill/>
            <a:ln w="8">
              <a:solidFill>
                <a:srgbClr val="EAF2F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341" name="Oval 13"/>
            <p:cNvSpPr>
              <a:spLocks noChangeArrowheads="1"/>
            </p:cNvSpPr>
            <p:nvPr/>
          </p:nvSpPr>
          <p:spPr bwMode="auto">
            <a:xfrm>
              <a:off x="1043" y="2455"/>
              <a:ext cx="35" cy="34"/>
            </a:xfrm>
            <a:prstGeom prst="ellipse">
              <a:avLst/>
            </a:prstGeom>
            <a:solidFill>
              <a:srgbClr val="1A476F"/>
            </a:solidFill>
            <a:ln w="8">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342" name="Oval 14"/>
            <p:cNvSpPr>
              <a:spLocks noChangeArrowheads="1"/>
            </p:cNvSpPr>
            <p:nvPr/>
          </p:nvSpPr>
          <p:spPr bwMode="auto">
            <a:xfrm>
              <a:off x="1850" y="3159"/>
              <a:ext cx="36" cy="34"/>
            </a:xfrm>
            <a:prstGeom prst="ellipse">
              <a:avLst/>
            </a:prstGeom>
            <a:solidFill>
              <a:srgbClr val="1A476F"/>
            </a:solidFill>
            <a:ln w="8">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343" name="Oval 15"/>
            <p:cNvSpPr>
              <a:spLocks noChangeArrowheads="1"/>
            </p:cNvSpPr>
            <p:nvPr/>
          </p:nvSpPr>
          <p:spPr bwMode="auto">
            <a:xfrm>
              <a:off x="1776" y="1959"/>
              <a:ext cx="36" cy="34"/>
            </a:xfrm>
            <a:prstGeom prst="ellipse">
              <a:avLst/>
            </a:prstGeom>
            <a:solidFill>
              <a:srgbClr val="1A476F"/>
            </a:solidFill>
            <a:ln w="8">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344" name="Oval 16"/>
            <p:cNvSpPr>
              <a:spLocks noChangeArrowheads="1"/>
            </p:cNvSpPr>
            <p:nvPr/>
          </p:nvSpPr>
          <p:spPr bwMode="auto">
            <a:xfrm>
              <a:off x="549" y="2673"/>
              <a:ext cx="35" cy="36"/>
            </a:xfrm>
            <a:prstGeom prst="ellipse">
              <a:avLst/>
            </a:prstGeom>
            <a:solidFill>
              <a:srgbClr val="1A476F"/>
            </a:solidFill>
            <a:ln w="8">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345" name="Oval 17"/>
            <p:cNvSpPr>
              <a:spLocks noChangeArrowheads="1"/>
            </p:cNvSpPr>
            <p:nvPr/>
          </p:nvSpPr>
          <p:spPr bwMode="auto">
            <a:xfrm>
              <a:off x="2964" y="1630"/>
              <a:ext cx="34" cy="36"/>
            </a:xfrm>
            <a:prstGeom prst="ellipse">
              <a:avLst/>
            </a:prstGeom>
            <a:solidFill>
              <a:srgbClr val="1A476F"/>
            </a:solidFill>
            <a:ln w="8">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346" name="Oval 18"/>
            <p:cNvSpPr>
              <a:spLocks noChangeArrowheads="1"/>
            </p:cNvSpPr>
            <p:nvPr/>
          </p:nvSpPr>
          <p:spPr bwMode="auto">
            <a:xfrm>
              <a:off x="2233" y="2701"/>
              <a:ext cx="33" cy="34"/>
            </a:xfrm>
            <a:prstGeom prst="ellipse">
              <a:avLst/>
            </a:prstGeom>
            <a:solidFill>
              <a:srgbClr val="1A476F"/>
            </a:solidFill>
            <a:ln w="8">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347" name="Oval 19"/>
            <p:cNvSpPr>
              <a:spLocks noChangeArrowheads="1"/>
            </p:cNvSpPr>
            <p:nvPr/>
          </p:nvSpPr>
          <p:spPr bwMode="auto">
            <a:xfrm>
              <a:off x="2683" y="1584"/>
              <a:ext cx="34" cy="36"/>
            </a:xfrm>
            <a:prstGeom prst="ellipse">
              <a:avLst/>
            </a:prstGeom>
            <a:solidFill>
              <a:srgbClr val="1A476F"/>
            </a:solidFill>
            <a:ln w="8">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348" name="Oval 20"/>
            <p:cNvSpPr>
              <a:spLocks noChangeArrowheads="1"/>
            </p:cNvSpPr>
            <p:nvPr/>
          </p:nvSpPr>
          <p:spPr bwMode="auto">
            <a:xfrm>
              <a:off x="1394" y="2765"/>
              <a:ext cx="33" cy="33"/>
            </a:xfrm>
            <a:prstGeom prst="ellipse">
              <a:avLst/>
            </a:prstGeom>
            <a:solidFill>
              <a:srgbClr val="1A476F"/>
            </a:solidFill>
            <a:ln w="8">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349" name="Oval 21"/>
            <p:cNvSpPr>
              <a:spLocks noChangeArrowheads="1"/>
            </p:cNvSpPr>
            <p:nvPr/>
          </p:nvSpPr>
          <p:spPr bwMode="auto">
            <a:xfrm>
              <a:off x="662" y="3150"/>
              <a:ext cx="34" cy="33"/>
            </a:xfrm>
            <a:prstGeom prst="ellipse">
              <a:avLst/>
            </a:prstGeom>
            <a:solidFill>
              <a:srgbClr val="1A476F"/>
            </a:solidFill>
            <a:ln w="8">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350" name="Oval 22"/>
            <p:cNvSpPr>
              <a:spLocks noChangeArrowheads="1"/>
            </p:cNvSpPr>
            <p:nvPr/>
          </p:nvSpPr>
          <p:spPr bwMode="auto">
            <a:xfrm>
              <a:off x="2933" y="1823"/>
              <a:ext cx="35" cy="33"/>
            </a:xfrm>
            <a:prstGeom prst="ellipse">
              <a:avLst/>
            </a:prstGeom>
            <a:solidFill>
              <a:srgbClr val="1A476F"/>
            </a:solidFill>
            <a:ln w="8">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351" name="Oval 23"/>
            <p:cNvSpPr>
              <a:spLocks noChangeArrowheads="1"/>
            </p:cNvSpPr>
            <p:nvPr/>
          </p:nvSpPr>
          <p:spPr bwMode="auto">
            <a:xfrm>
              <a:off x="1794" y="2308"/>
              <a:ext cx="34" cy="34"/>
            </a:xfrm>
            <a:prstGeom prst="ellipse">
              <a:avLst/>
            </a:prstGeom>
            <a:solidFill>
              <a:srgbClr val="1A476F"/>
            </a:solidFill>
            <a:ln w="8">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352" name="Oval 24"/>
            <p:cNvSpPr>
              <a:spLocks noChangeArrowheads="1"/>
            </p:cNvSpPr>
            <p:nvPr/>
          </p:nvSpPr>
          <p:spPr bwMode="auto">
            <a:xfrm>
              <a:off x="813" y="2985"/>
              <a:ext cx="35" cy="36"/>
            </a:xfrm>
            <a:prstGeom prst="ellipse">
              <a:avLst/>
            </a:prstGeom>
            <a:solidFill>
              <a:srgbClr val="1A476F"/>
            </a:solidFill>
            <a:ln w="8">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353" name="Oval 25"/>
            <p:cNvSpPr>
              <a:spLocks noChangeArrowheads="1"/>
            </p:cNvSpPr>
            <p:nvPr/>
          </p:nvSpPr>
          <p:spPr bwMode="auto">
            <a:xfrm>
              <a:off x="1249" y="2217"/>
              <a:ext cx="34" cy="36"/>
            </a:xfrm>
            <a:prstGeom prst="ellipse">
              <a:avLst/>
            </a:prstGeom>
            <a:solidFill>
              <a:srgbClr val="1A476F"/>
            </a:solidFill>
            <a:ln w="8">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354" name="Oval 26"/>
            <p:cNvSpPr>
              <a:spLocks noChangeArrowheads="1"/>
            </p:cNvSpPr>
            <p:nvPr/>
          </p:nvSpPr>
          <p:spPr bwMode="auto">
            <a:xfrm>
              <a:off x="1582" y="2638"/>
              <a:ext cx="36" cy="35"/>
            </a:xfrm>
            <a:prstGeom prst="ellipse">
              <a:avLst/>
            </a:prstGeom>
            <a:solidFill>
              <a:srgbClr val="1A476F"/>
            </a:solidFill>
            <a:ln w="8">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355" name="Oval 27"/>
            <p:cNvSpPr>
              <a:spLocks noChangeArrowheads="1"/>
            </p:cNvSpPr>
            <p:nvPr/>
          </p:nvSpPr>
          <p:spPr bwMode="auto">
            <a:xfrm>
              <a:off x="1368" y="2554"/>
              <a:ext cx="36" cy="34"/>
            </a:xfrm>
            <a:prstGeom prst="ellipse">
              <a:avLst/>
            </a:prstGeom>
            <a:solidFill>
              <a:srgbClr val="1A476F"/>
            </a:solidFill>
            <a:ln w="8">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359" name="Line 31"/>
            <p:cNvSpPr>
              <a:spLocks noChangeShapeType="1"/>
            </p:cNvSpPr>
            <p:nvPr/>
          </p:nvSpPr>
          <p:spPr bwMode="auto">
            <a:xfrm flipV="1">
              <a:off x="515" y="1257"/>
              <a:ext cx="1" cy="1972"/>
            </a:xfrm>
            <a:prstGeom prst="line">
              <a:avLst/>
            </a:prstGeom>
            <a:noFill/>
            <a:ln w="4">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360" name="Line 32"/>
            <p:cNvSpPr>
              <a:spLocks noChangeShapeType="1"/>
            </p:cNvSpPr>
            <p:nvPr/>
          </p:nvSpPr>
          <p:spPr bwMode="auto">
            <a:xfrm flipH="1">
              <a:off x="481" y="3140"/>
              <a:ext cx="34" cy="1"/>
            </a:xfrm>
            <a:prstGeom prst="line">
              <a:avLst/>
            </a:prstGeom>
            <a:noFill/>
            <a:ln w="4">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361" name="Rectangle 33"/>
            <p:cNvSpPr>
              <a:spLocks noChangeArrowheads="1"/>
            </p:cNvSpPr>
            <p:nvPr/>
          </p:nvSpPr>
          <p:spPr bwMode="auto">
            <a:xfrm rot="16200000">
              <a:off x="362" y="3081"/>
              <a:ext cx="132" cy="11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Arial" pitchFamily="34" charset="0"/>
                </a:rPr>
                <a:t>45</a:t>
              </a:r>
              <a:endParaRPr kumimoji="0" lang="en-US" sz="1800" b="0" i="0" u="none" strike="noStrike" cap="none" normalizeH="0" baseline="0">
                <a:ln>
                  <a:noFill/>
                </a:ln>
                <a:solidFill>
                  <a:schemeClr val="tx1"/>
                </a:solidFill>
                <a:effectLst/>
                <a:latin typeface="Arial" pitchFamily="34" charset="0"/>
              </a:endParaRPr>
            </a:p>
          </p:txBody>
        </p:sp>
        <p:sp>
          <p:nvSpPr>
            <p:cNvPr id="739362" name="Line 34"/>
            <p:cNvSpPr>
              <a:spLocks noChangeShapeType="1"/>
            </p:cNvSpPr>
            <p:nvPr/>
          </p:nvSpPr>
          <p:spPr bwMode="auto">
            <a:xfrm flipH="1">
              <a:off x="481" y="2683"/>
              <a:ext cx="34" cy="1"/>
            </a:xfrm>
            <a:prstGeom prst="line">
              <a:avLst/>
            </a:prstGeom>
            <a:noFill/>
            <a:ln w="4">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363" name="Rectangle 35"/>
            <p:cNvSpPr>
              <a:spLocks noChangeArrowheads="1"/>
            </p:cNvSpPr>
            <p:nvPr/>
          </p:nvSpPr>
          <p:spPr bwMode="auto">
            <a:xfrm rot="16200000">
              <a:off x="362" y="2624"/>
              <a:ext cx="132" cy="11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Arial" pitchFamily="34" charset="0"/>
                </a:rPr>
                <a:t>50</a:t>
              </a:r>
              <a:endParaRPr kumimoji="0" lang="en-US" sz="1800" b="0" i="0" u="none" strike="noStrike" cap="none" normalizeH="0" baseline="0">
                <a:ln>
                  <a:noFill/>
                </a:ln>
                <a:solidFill>
                  <a:schemeClr val="tx1"/>
                </a:solidFill>
                <a:effectLst/>
                <a:latin typeface="Arial" pitchFamily="34" charset="0"/>
              </a:endParaRPr>
            </a:p>
          </p:txBody>
        </p:sp>
        <p:sp>
          <p:nvSpPr>
            <p:cNvPr id="739364" name="Line 36"/>
            <p:cNvSpPr>
              <a:spLocks noChangeShapeType="1"/>
            </p:cNvSpPr>
            <p:nvPr/>
          </p:nvSpPr>
          <p:spPr bwMode="auto">
            <a:xfrm flipH="1">
              <a:off x="481" y="2225"/>
              <a:ext cx="34" cy="1"/>
            </a:xfrm>
            <a:prstGeom prst="line">
              <a:avLst/>
            </a:prstGeom>
            <a:noFill/>
            <a:ln w="4">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365" name="Rectangle 37"/>
            <p:cNvSpPr>
              <a:spLocks noChangeArrowheads="1"/>
            </p:cNvSpPr>
            <p:nvPr/>
          </p:nvSpPr>
          <p:spPr bwMode="auto">
            <a:xfrm rot="16200000">
              <a:off x="362" y="2166"/>
              <a:ext cx="132" cy="11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Arial" pitchFamily="34" charset="0"/>
                </a:rPr>
                <a:t>55</a:t>
              </a:r>
              <a:endParaRPr kumimoji="0" lang="en-US" sz="1800" b="0" i="0" u="none" strike="noStrike" cap="none" normalizeH="0" baseline="0">
                <a:ln>
                  <a:noFill/>
                </a:ln>
                <a:solidFill>
                  <a:schemeClr val="tx1"/>
                </a:solidFill>
                <a:effectLst/>
                <a:latin typeface="Arial" pitchFamily="34" charset="0"/>
              </a:endParaRPr>
            </a:p>
          </p:txBody>
        </p:sp>
        <p:sp>
          <p:nvSpPr>
            <p:cNvPr id="739366" name="Line 38"/>
            <p:cNvSpPr>
              <a:spLocks noChangeShapeType="1"/>
            </p:cNvSpPr>
            <p:nvPr/>
          </p:nvSpPr>
          <p:spPr bwMode="auto">
            <a:xfrm flipH="1">
              <a:off x="481" y="1767"/>
              <a:ext cx="34" cy="1"/>
            </a:xfrm>
            <a:prstGeom prst="line">
              <a:avLst/>
            </a:prstGeom>
            <a:noFill/>
            <a:ln w="4">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367" name="Rectangle 39"/>
            <p:cNvSpPr>
              <a:spLocks noChangeArrowheads="1"/>
            </p:cNvSpPr>
            <p:nvPr/>
          </p:nvSpPr>
          <p:spPr bwMode="auto">
            <a:xfrm rot="16200000">
              <a:off x="362" y="1708"/>
              <a:ext cx="132" cy="11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Arial" pitchFamily="34" charset="0"/>
                </a:rPr>
                <a:t>60</a:t>
              </a:r>
              <a:endParaRPr kumimoji="0" lang="en-US" sz="1800" b="0" i="0" u="none" strike="noStrike" cap="none" normalizeH="0" baseline="0">
                <a:ln>
                  <a:noFill/>
                </a:ln>
                <a:solidFill>
                  <a:schemeClr val="tx1"/>
                </a:solidFill>
                <a:effectLst/>
                <a:latin typeface="Arial" pitchFamily="34" charset="0"/>
              </a:endParaRPr>
            </a:p>
          </p:txBody>
        </p:sp>
        <p:sp>
          <p:nvSpPr>
            <p:cNvPr id="739368" name="Line 40"/>
            <p:cNvSpPr>
              <a:spLocks noChangeShapeType="1"/>
            </p:cNvSpPr>
            <p:nvPr/>
          </p:nvSpPr>
          <p:spPr bwMode="auto">
            <a:xfrm flipH="1">
              <a:off x="481" y="1309"/>
              <a:ext cx="34" cy="1"/>
            </a:xfrm>
            <a:prstGeom prst="line">
              <a:avLst/>
            </a:prstGeom>
            <a:noFill/>
            <a:ln w="4">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369" name="Rectangle 41"/>
            <p:cNvSpPr>
              <a:spLocks noChangeArrowheads="1"/>
            </p:cNvSpPr>
            <p:nvPr/>
          </p:nvSpPr>
          <p:spPr bwMode="auto">
            <a:xfrm rot="16200000">
              <a:off x="362" y="1250"/>
              <a:ext cx="132" cy="11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Arial" pitchFamily="34" charset="0"/>
                </a:rPr>
                <a:t>65</a:t>
              </a:r>
              <a:endParaRPr kumimoji="0" lang="en-US" sz="1800" b="0" i="0" u="none" strike="noStrike" cap="none" normalizeH="0" baseline="0">
                <a:ln>
                  <a:noFill/>
                </a:ln>
                <a:solidFill>
                  <a:schemeClr val="tx1"/>
                </a:solidFill>
                <a:effectLst/>
                <a:latin typeface="Arial" pitchFamily="34" charset="0"/>
              </a:endParaRPr>
            </a:p>
          </p:txBody>
        </p:sp>
        <p:sp>
          <p:nvSpPr>
            <p:cNvPr id="739370" name="Rectangle 42"/>
            <p:cNvSpPr>
              <a:spLocks noChangeArrowheads="1"/>
            </p:cNvSpPr>
            <p:nvPr/>
          </p:nvSpPr>
          <p:spPr bwMode="auto">
            <a:xfrm rot="16200000">
              <a:off x="-34" y="2184"/>
              <a:ext cx="742" cy="11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a:ln>
                    <a:noFill/>
                  </a:ln>
                  <a:solidFill>
                    <a:srgbClr val="000000"/>
                  </a:solidFill>
                  <a:effectLst/>
                  <a:latin typeface="Arial" pitchFamily="34" charset="0"/>
                </a:rPr>
                <a:t>pres</a:t>
              </a:r>
              <a:r>
                <a:rPr kumimoji="0" lang="en-US" sz="1000" b="0" i="0" u="none" strike="noStrike" cap="none" normalizeH="0" baseline="0" dirty="0">
                  <a:ln>
                    <a:noFill/>
                  </a:ln>
                  <a:solidFill>
                    <a:srgbClr val="000000"/>
                  </a:solidFill>
                  <a:effectLst/>
                  <a:latin typeface="Arial" pitchFamily="34" charset="0"/>
                </a:rPr>
                <a:t> </a:t>
              </a:r>
              <a:r>
                <a:rPr kumimoji="0" lang="en-US" sz="1000" b="0" i="0" u="none" strike="noStrike" cap="none" normalizeH="0" baseline="0" dirty="0" err="1">
                  <a:ln>
                    <a:noFill/>
                  </a:ln>
                  <a:solidFill>
                    <a:srgbClr val="000000"/>
                  </a:solidFill>
                  <a:effectLst/>
                  <a:latin typeface="Arial" pitchFamily="34" charset="0"/>
                </a:rPr>
                <a:t>inc</a:t>
              </a:r>
              <a:r>
                <a:rPr kumimoji="0" lang="en-US" sz="1000" b="0" i="0" u="none" strike="noStrike" cap="none" normalizeH="0" baseline="0" dirty="0">
                  <a:ln>
                    <a:noFill/>
                  </a:ln>
                  <a:solidFill>
                    <a:srgbClr val="000000"/>
                  </a:solidFill>
                  <a:effectLst/>
                  <a:latin typeface="Arial" pitchFamily="34" charset="0"/>
                </a:rPr>
                <a:t> party vote</a:t>
              </a:r>
              <a:endParaRPr kumimoji="0" lang="en-US" sz="1800" b="0" i="0" u="none" strike="noStrike" cap="none" normalizeH="0" baseline="0" dirty="0">
                <a:ln>
                  <a:noFill/>
                </a:ln>
                <a:solidFill>
                  <a:schemeClr val="tx1"/>
                </a:solidFill>
                <a:effectLst/>
                <a:latin typeface="Arial" pitchFamily="34" charset="0"/>
              </a:endParaRPr>
            </a:p>
          </p:txBody>
        </p:sp>
        <p:sp>
          <p:nvSpPr>
            <p:cNvPr id="739371" name="Line 43"/>
            <p:cNvSpPr>
              <a:spLocks noChangeShapeType="1"/>
            </p:cNvSpPr>
            <p:nvPr/>
          </p:nvSpPr>
          <p:spPr bwMode="auto">
            <a:xfrm>
              <a:off x="515" y="3229"/>
              <a:ext cx="2864" cy="1"/>
            </a:xfrm>
            <a:prstGeom prst="line">
              <a:avLst/>
            </a:prstGeom>
            <a:noFill/>
            <a:ln w="4">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372" name="Line 44"/>
            <p:cNvSpPr>
              <a:spLocks noChangeShapeType="1"/>
            </p:cNvSpPr>
            <p:nvPr/>
          </p:nvSpPr>
          <p:spPr bwMode="auto">
            <a:xfrm>
              <a:off x="822" y="3229"/>
              <a:ext cx="1" cy="34"/>
            </a:xfrm>
            <a:prstGeom prst="line">
              <a:avLst/>
            </a:prstGeom>
            <a:noFill/>
            <a:ln w="4">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373" name="Rectangle 45"/>
            <p:cNvSpPr>
              <a:spLocks noChangeArrowheads="1"/>
            </p:cNvSpPr>
            <p:nvPr/>
          </p:nvSpPr>
          <p:spPr bwMode="auto">
            <a:xfrm>
              <a:off x="780" y="3278"/>
              <a:ext cx="84" cy="11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Arial" pitchFamily="34" charset="0"/>
                </a:rPr>
                <a:t>1</a:t>
              </a:r>
              <a:endParaRPr kumimoji="0" lang="en-US" sz="1800" b="0" i="0" u="none" strike="noStrike" cap="none" normalizeH="0" baseline="0">
                <a:ln>
                  <a:noFill/>
                </a:ln>
                <a:solidFill>
                  <a:schemeClr val="tx1"/>
                </a:solidFill>
                <a:effectLst/>
                <a:latin typeface="Arial" pitchFamily="34" charset="0"/>
              </a:endParaRPr>
            </a:p>
          </p:txBody>
        </p:sp>
        <p:sp>
          <p:nvSpPr>
            <p:cNvPr id="739374" name="Line 46"/>
            <p:cNvSpPr>
              <a:spLocks noChangeShapeType="1"/>
            </p:cNvSpPr>
            <p:nvPr/>
          </p:nvSpPr>
          <p:spPr bwMode="auto">
            <a:xfrm>
              <a:off x="1449" y="3229"/>
              <a:ext cx="1" cy="34"/>
            </a:xfrm>
            <a:prstGeom prst="line">
              <a:avLst/>
            </a:prstGeom>
            <a:noFill/>
            <a:ln w="4">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375" name="Rectangle 47"/>
            <p:cNvSpPr>
              <a:spLocks noChangeArrowheads="1"/>
            </p:cNvSpPr>
            <p:nvPr/>
          </p:nvSpPr>
          <p:spPr bwMode="auto">
            <a:xfrm>
              <a:off x="1407" y="3278"/>
              <a:ext cx="84" cy="11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Arial" pitchFamily="34" charset="0"/>
                </a:rPr>
                <a:t>2</a:t>
              </a:r>
              <a:endParaRPr kumimoji="0" lang="en-US" sz="1800" b="0" i="0" u="none" strike="noStrike" cap="none" normalizeH="0" baseline="0">
                <a:ln>
                  <a:noFill/>
                </a:ln>
                <a:solidFill>
                  <a:schemeClr val="tx1"/>
                </a:solidFill>
                <a:effectLst/>
                <a:latin typeface="Arial" pitchFamily="34" charset="0"/>
              </a:endParaRPr>
            </a:p>
          </p:txBody>
        </p:sp>
        <p:sp>
          <p:nvSpPr>
            <p:cNvPr id="739376" name="Line 48"/>
            <p:cNvSpPr>
              <a:spLocks noChangeShapeType="1"/>
            </p:cNvSpPr>
            <p:nvPr/>
          </p:nvSpPr>
          <p:spPr bwMode="auto">
            <a:xfrm>
              <a:off x="2076" y="3229"/>
              <a:ext cx="1" cy="34"/>
            </a:xfrm>
            <a:prstGeom prst="line">
              <a:avLst/>
            </a:prstGeom>
            <a:noFill/>
            <a:ln w="4">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377" name="Rectangle 49"/>
            <p:cNvSpPr>
              <a:spLocks noChangeArrowheads="1"/>
            </p:cNvSpPr>
            <p:nvPr/>
          </p:nvSpPr>
          <p:spPr bwMode="auto">
            <a:xfrm>
              <a:off x="2034" y="3278"/>
              <a:ext cx="84" cy="11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Arial" pitchFamily="34" charset="0"/>
                </a:rPr>
                <a:t>3</a:t>
              </a:r>
              <a:endParaRPr kumimoji="0" lang="en-US" sz="1800" b="0" i="0" u="none" strike="noStrike" cap="none" normalizeH="0" baseline="0">
                <a:ln>
                  <a:noFill/>
                </a:ln>
                <a:solidFill>
                  <a:schemeClr val="tx1"/>
                </a:solidFill>
                <a:effectLst/>
                <a:latin typeface="Arial" pitchFamily="34" charset="0"/>
              </a:endParaRPr>
            </a:p>
          </p:txBody>
        </p:sp>
        <p:sp>
          <p:nvSpPr>
            <p:cNvPr id="739378" name="Line 50"/>
            <p:cNvSpPr>
              <a:spLocks noChangeShapeType="1"/>
            </p:cNvSpPr>
            <p:nvPr/>
          </p:nvSpPr>
          <p:spPr bwMode="auto">
            <a:xfrm>
              <a:off x="2701" y="3229"/>
              <a:ext cx="1" cy="34"/>
            </a:xfrm>
            <a:prstGeom prst="line">
              <a:avLst/>
            </a:prstGeom>
            <a:noFill/>
            <a:ln w="4">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379" name="Rectangle 51"/>
            <p:cNvSpPr>
              <a:spLocks noChangeArrowheads="1"/>
            </p:cNvSpPr>
            <p:nvPr/>
          </p:nvSpPr>
          <p:spPr bwMode="auto">
            <a:xfrm>
              <a:off x="2659" y="3278"/>
              <a:ext cx="84" cy="11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Arial" pitchFamily="34" charset="0"/>
                </a:rPr>
                <a:t>4</a:t>
              </a:r>
              <a:endParaRPr kumimoji="0" lang="en-US" sz="1800" b="0" i="0" u="none" strike="noStrike" cap="none" normalizeH="0" baseline="0">
                <a:ln>
                  <a:noFill/>
                </a:ln>
                <a:solidFill>
                  <a:schemeClr val="tx1"/>
                </a:solidFill>
                <a:effectLst/>
                <a:latin typeface="Arial" pitchFamily="34" charset="0"/>
              </a:endParaRPr>
            </a:p>
          </p:txBody>
        </p:sp>
        <p:sp>
          <p:nvSpPr>
            <p:cNvPr id="739380" name="Line 52"/>
            <p:cNvSpPr>
              <a:spLocks noChangeShapeType="1"/>
            </p:cNvSpPr>
            <p:nvPr/>
          </p:nvSpPr>
          <p:spPr bwMode="auto">
            <a:xfrm>
              <a:off x="3327" y="3229"/>
              <a:ext cx="1" cy="34"/>
            </a:xfrm>
            <a:prstGeom prst="line">
              <a:avLst/>
            </a:prstGeom>
            <a:noFill/>
            <a:ln w="4">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381" name="Rectangle 53"/>
            <p:cNvSpPr>
              <a:spLocks noChangeArrowheads="1"/>
            </p:cNvSpPr>
            <p:nvPr/>
          </p:nvSpPr>
          <p:spPr bwMode="auto">
            <a:xfrm>
              <a:off x="3285" y="3278"/>
              <a:ext cx="84" cy="11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Arial" pitchFamily="34" charset="0"/>
                </a:rPr>
                <a:t>5</a:t>
              </a:r>
              <a:endParaRPr kumimoji="0" lang="en-US" sz="1800" b="0" i="0" u="none" strike="noStrike" cap="none" normalizeH="0" baseline="0">
                <a:ln>
                  <a:noFill/>
                </a:ln>
                <a:solidFill>
                  <a:schemeClr val="tx1"/>
                </a:solidFill>
                <a:effectLst/>
                <a:latin typeface="Arial" pitchFamily="34" charset="0"/>
              </a:endParaRPr>
            </a:p>
          </p:txBody>
        </p:sp>
        <p:sp>
          <p:nvSpPr>
            <p:cNvPr id="739382" name="Rectangle 54"/>
            <p:cNvSpPr>
              <a:spLocks noChangeArrowheads="1"/>
            </p:cNvSpPr>
            <p:nvPr/>
          </p:nvSpPr>
          <p:spPr bwMode="auto">
            <a:xfrm>
              <a:off x="1881" y="3362"/>
              <a:ext cx="551"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a:solidFill>
                    <a:srgbClr val="000000"/>
                  </a:solidFill>
                  <a:latin typeface="Arial" pitchFamily="34" charset="0"/>
                </a:rPr>
                <a:t>% GDP Growth</a:t>
              </a:r>
              <a:endParaRPr kumimoji="0" lang="en-US" sz="1800" b="0" i="0" u="none" strike="noStrike" cap="none" normalizeH="0" baseline="0" dirty="0">
                <a:ln>
                  <a:noFill/>
                </a:ln>
                <a:solidFill>
                  <a:schemeClr val="tx1"/>
                </a:solidFill>
                <a:effectLst/>
                <a:latin typeface="Arial" pitchFamily="34" charset="0"/>
              </a:endParaRPr>
            </a:p>
          </p:txBody>
        </p:sp>
      </p:grpSp>
      <p:cxnSp>
        <p:nvCxnSpPr>
          <p:cNvPr id="57" name="Straight Connector 56"/>
          <p:cNvCxnSpPr/>
          <p:nvPr/>
        </p:nvCxnSpPr>
        <p:spPr>
          <a:xfrm flipV="1">
            <a:off x="858644" y="3401122"/>
            <a:ext cx="3936380" cy="11039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903249" y="2821261"/>
            <a:ext cx="3858322" cy="1817650"/>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69805" y="3902927"/>
            <a:ext cx="4360127" cy="0"/>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62" name="Object 61"/>
          <p:cNvGraphicFramePr>
            <a:graphicFrameLocks noChangeAspect="1"/>
          </p:cNvGraphicFramePr>
          <p:nvPr/>
        </p:nvGraphicFramePr>
        <p:xfrm>
          <a:off x="5642517" y="3526995"/>
          <a:ext cx="1884362" cy="473075"/>
        </p:xfrm>
        <a:graphic>
          <a:graphicData uri="http://schemas.openxmlformats.org/presentationml/2006/ole">
            <mc:AlternateContent xmlns:mc="http://schemas.openxmlformats.org/markup-compatibility/2006">
              <mc:Choice xmlns:v="urn:schemas-microsoft-com:vml" Requires="v">
                <p:oleObj spid="_x0000_s13398" name="Equation" r:id="rId4" imgW="965160" imgH="241200" progId="Equation.DSMT4">
                  <p:embed/>
                </p:oleObj>
              </mc:Choice>
              <mc:Fallback>
                <p:oleObj name="Equation" r:id="rId4" imgW="965160" imgH="241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2517" y="3526995"/>
                        <a:ext cx="1884362" cy="4730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739384" name="Object 56"/>
          <p:cNvGraphicFramePr>
            <a:graphicFrameLocks noChangeAspect="1"/>
          </p:cNvGraphicFramePr>
          <p:nvPr/>
        </p:nvGraphicFramePr>
        <p:xfrm>
          <a:off x="5642517" y="2163264"/>
          <a:ext cx="2233612" cy="471488"/>
        </p:xfrm>
        <a:graphic>
          <a:graphicData uri="http://schemas.openxmlformats.org/presentationml/2006/ole">
            <mc:AlternateContent xmlns:mc="http://schemas.openxmlformats.org/markup-compatibility/2006">
              <mc:Choice xmlns:v="urn:schemas-microsoft-com:vml" Requires="v">
                <p:oleObj spid="_x0000_s13399" name="Equation" r:id="rId6" imgW="1143000" imgH="241200" progId="Equation.DSMT4">
                  <p:embed/>
                </p:oleObj>
              </mc:Choice>
              <mc:Fallback>
                <p:oleObj name="Equation" r:id="rId6" imgW="1143000" imgH="241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2517" y="2163264"/>
                        <a:ext cx="2233612" cy="4714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739385" name="Object 57"/>
          <p:cNvGraphicFramePr>
            <a:graphicFrameLocks noChangeAspect="1"/>
          </p:cNvGraphicFramePr>
          <p:nvPr/>
        </p:nvGraphicFramePr>
        <p:xfrm>
          <a:off x="5642517" y="4905906"/>
          <a:ext cx="1982787" cy="473075"/>
        </p:xfrm>
        <a:graphic>
          <a:graphicData uri="http://schemas.openxmlformats.org/presentationml/2006/ole">
            <mc:AlternateContent xmlns:mc="http://schemas.openxmlformats.org/markup-compatibility/2006">
              <mc:Choice xmlns:v="urn:schemas-microsoft-com:vml" Requires="v">
                <p:oleObj spid="_x0000_s13400" name="Equation" r:id="rId8" imgW="1015920" imgH="241200" progId="Equation.DSMT4">
                  <p:embed/>
                </p:oleObj>
              </mc:Choice>
              <mc:Fallback>
                <p:oleObj name="Equation" r:id="rId8" imgW="1015920" imgH="2412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42517" y="4905906"/>
                        <a:ext cx="1982787" cy="4730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5" name="TextBox 64"/>
          <p:cNvSpPr txBox="1"/>
          <p:nvPr/>
        </p:nvSpPr>
        <p:spPr>
          <a:xfrm>
            <a:off x="5642517" y="1706136"/>
            <a:ext cx="925253" cy="461665"/>
          </a:xfrm>
          <a:prstGeom prst="rect">
            <a:avLst/>
          </a:prstGeom>
          <a:noFill/>
        </p:spPr>
        <p:txBody>
          <a:bodyPr wrap="none" rtlCol="0">
            <a:spAutoFit/>
          </a:bodyPr>
          <a:lstStyle/>
          <a:p>
            <a:r>
              <a:rPr lang="en-US" sz="2400" u="sng" dirty="0">
                <a:solidFill>
                  <a:schemeClr val="accent2"/>
                </a:solidFill>
              </a:rPr>
              <a:t>Line 1</a:t>
            </a:r>
          </a:p>
        </p:txBody>
      </p:sp>
      <p:sp>
        <p:nvSpPr>
          <p:cNvPr id="66" name="TextBox 65"/>
          <p:cNvSpPr txBox="1"/>
          <p:nvPr/>
        </p:nvSpPr>
        <p:spPr>
          <a:xfrm>
            <a:off x="5642517" y="3129772"/>
            <a:ext cx="925253" cy="461665"/>
          </a:xfrm>
          <a:prstGeom prst="rect">
            <a:avLst/>
          </a:prstGeom>
          <a:noFill/>
        </p:spPr>
        <p:txBody>
          <a:bodyPr wrap="none" rtlCol="0">
            <a:spAutoFit/>
          </a:bodyPr>
          <a:lstStyle/>
          <a:p>
            <a:r>
              <a:rPr lang="en-US" sz="2400" u="sng" dirty="0">
                <a:solidFill>
                  <a:schemeClr val="accent1"/>
                </a:solidFill>
              </a:rPr>
              <a:t>Line 2</a:t>
            </a:r>
          </a:p>
        </p:txBody>
      </p:sp>
      <p:sp>
        <p:nvSpPr>
          <p:cNvPr id="67" name="TextBox 66"/>
          <p:cNvSpPr txBox="1"/>
          <p:nvPr/>
        </p:nvSpPr>
        <p:spPr>
          <a:xfrm>
            <a:off x="5642517" y="4508801"/>
            <a:ext cx="925253" cy="461665"/>
          </a:xfrm>
          <a:prstGeom prst="rect">
            <a:avLst/>
          </a:prstGeom>
          <a:noFill/>
        </p:spPr>
        <p:txBody>
          <a:bodyPr wrap="none" rtlCol="0">
            <a:spAutoFit/>
          </a:bodyPr>
          <a:lstStyle/>
          <a:p>
            <a:r>
              <a:rPr lang="en-US" sz="2400" u="sng" dirty="0">
                <a:solidFill>
                  <a:schemeClr val="accent4"/>
                </a:solidFill>
              </a:rPr>
              <a:t>Line 3</a:t>
            </a:r>
          </a:p>
        </p:txBody>
      </p:sp>
      <p:graphicFrame>
        <p:nvGraphicFramePr>
          <p:cNvPr id="739386" name="Object 58"/>
          <p:cNvGraphicFramePr>
            <a:graphicFrameLocks noChangeAspect="1"/>
          </p:cNvGraphicFramePr>
          <p:nvPr/>
        </p:nvGraphicFramePr>
        <p:xfrm>
          <a:off x="6515952" y="2684347"/>
          <a:ext cx="1612900" cy="447675"/>
        </p:xfrm>
        <a:graphic>
          <a:graphicData uri="http://schemas.openxmlformats.org/presentationml/2006/ole">
            <mc:AlternateContent xmlns:mc="http://schemas.openxmlformats.org/markup-compatibility/2006">
              <mc:Choice xmlns:v="urn:schemas-microsoft-com:vml" Requires="v">
                <p:oleObj spid="_x0000_s13401" name="Equation" r:id="rId10" imgW="825480" imgH="228600" progId="Equation.DSMT4">
                  <p:embed/>
                </p:oleObj>
              </mc:Choice>
              <mc:Fallback>
                <p:oleObj name="Equation" r:id="rId10" imgW="82548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15952" y="2684347"/>
                        <a:ext cx="1612900" cy="4476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739387" name="Object 59"/>
          <p:cNvGraphicFramePr>
            <a:graphicFrameLocks noChangeAspect="1"/>
          </p:cNvGraphicFramePr>
          <p:nvPr/>
        </p:nvGraphicFramePr>
        <p:xfrm>
          <a:off x="6456363" y="3973513"/>
          <a:ext cx="1662112" cy="447675"/>
        </p:xfrm>
        <a:graphic>
          <a:graphicData uri="http://schemas.openxmlformats.org/presentationml/2006/ole">
            <mc:AlternateContent xmlns:mc="http://schemas.openxmlformats.org/markup-compatibility/2006">
              <mc:Choice xmlns:v="urn:schemas-microsoft-com:vml" Requires="v">
                <p:oleObj spid="_x0000_s13402" name="Equation" r:id="rId12" imgW="850680" imgH="228600" progId="Equation.DSMT4">
                  <p:embed/>
                </p:oleObj>
              </mc:Choice>
              <mc:Fallback>
                <p:oleObj name="Equation" r:id="rId12" imgW="85068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56363" y="3973513"/>
                        <a:ext cx="1662112" cy="4476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739388" name="Object 60"/>
          <p:cNvGraphicFramePr>
            <a:graphicFrameLocks noChangeAspect="1"/>
          </p:cNvGraphicFramePr>
          <p:nvPr/>
        </p:nvGraphicFramePr>
        <p:xfrm>
          <a:off x="6486101" y="5363698"/>
          <a:ext cx="1662112" cy="447675"/>
        </p:xfrm>
        <a:graphic>
          <a:graphicData uri="http://schemas.openxmlformats.org/presentationml/2006/ole">
            <mc:AlternateContent xmlns:mc="http://schemas.openxmlformats.org/markup-compatibility/2006">
              <mc:Choice xmlns:v="urn:schemas-microsoft-com:vml" Requires="v">
                <p:oleObj spid="_x0000_s13403" name="Equation" r:id="rId14" imgW="850680" imgH="228600" progId="Equation.3">
                  <p:embed/>
                </p:oleObj>
              </mc:Choice>
              <mc:Fallback>
                <p:oleObj name="Equation" r:id="rId14" imgW="85068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86101" y="5363698"/>
                        <a:ext cx="1662112" cy="4476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3" name="TextBox 62"/>
          <p:cNvSpPr txBox="1"/>
          <p:nvPr/>
        </p:nvSpPr>
        <p:spPr>
          <a:xfrm>
            <a:off x="1340031" y="1816100"/>
            <a:ext cx="3662105" cy="430223"/>
          </a:xfrm>
          <a:prstGeom prst="rect">
            <a:avLst/>
          </a:prstGeom>
          <a:noFill/>
        </p:spPr>
        <p:txBody>
          <a:bodyPr wrap="square" rtlCol="0">
            <a:spAutoFit/>
          </a:bodyPr>
          <a:lstStyle/>
          <a:p>
            <a:r>
              <a:rPr lang="en-US" dirty="0"/>
              <a:t>GDP and Presidential Vote</a:t>
            </a:r>
          </a:p>
        </p:txBody>
      </p:sp>
    </p:spTree>
    <p:extLst>
      <p:ext uri="{BB962C8B-B14F-4D97-AF65-F5344CB8AC3E}">
        <p14:creationId xmlns:p14="http://schemas.microsoft.com/office/powerpoint/2010/main" val="16104245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93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93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9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BB111-93F0-D742-AD2E-5CC754CF3C31}"/>
              </a:ext>
            </a:extLst>
          </p:cNvPr>
          <p:cNvSpPr>
            <a:spLocks noGrp="1"/>
          </p:cNvSpPr>
          <p:nvPr>
            <p:ph type="title"/>
          </p:nvPr>
        </p:nvSpPr>
        <p:spPr/>
        <p:txBody>
          <a:bodyPr/>
          <a:lstStyle/>
          <a:p>
            <a:r>
              <a:rPr lang="en-US" dirty="0"/>
              <a:t>Type I and Type II Errors</a:t>
            </a:r>
          </a:p>
        </p:txBody>
      </p:sp>
      <p:sp>
        <p:nvSpPr>
          <p:cNvPr id="3" name="Text Placeholder 2">
            <a:extLst>
              <a:ext uri="{FF2B5EF4-FFF2-40B4-BE49-F238E27FC236}">
                <a16:creationId xmlns:a16="http://schemas.microsoft.com/office/drawing/2014/main" id="{F1969F87-689D-5E45-80E0-D535D577391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177622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Ordinary least squares</a:t>
            </a:r>
          </a:p>
        </p:txBody>
      </p:sp>
      <p:sp>
        <p:nvSpPr>
          <p:cNvPr id="3" name="Content Placeholder 2"/>
          <p:cNvSpPr>
            <a:spLocks noGrp="1"/>
          </p:cNvSpPr>
          <p:nvPr>
            <p:ph idx="1"/>
          </p:nvPr>
        </p:nvSpPr>
        <p:spPr/>
        <p:txBody>
          <a:bodyPr/>
          <a:lstStyle/>
          <a:p>
            <a:pPr marL="0" indent="0">
              <a:buNone/>
            </a:pPr>
            <a:r>
              <a:rPr lang="en-US" dirty="0">
                <a:solidFill>
                  <a:srgbClr val="000000"/>
                </a:solidFill>
              </a:rPr>
              <a:t>Ordinary least squares (OLS) computes the best fitting line by choosing         to minimize the sum of squared residuals</a:t>
            </a:r>
          </a:p>
        </p:txBody>
      </p:sp>
      <p:graphicFrame>
        <p:nvGraphicFramePr>
          <p:cNvPr id="738307" name="Object 3"/>
          <p:cNvGraphicFramePr>
            <a:graphicFrameLocks noChangeAspect="1"/>
          </p:cNvGraphicFramePr>
          <p:nvPr/>
        </p:nvGraphicFramePr>
        <p:xfrm>
          <a:off x="5401186" y="3247235"/>
          <a:ext cx="3062288" cy="1243013"/>
        </p:xfrm>
        <a:graphic>
          <a:graphicData uri="http://schemas.openxmlformats.org/presentationml/2006/ole">
            <mc:AlternateContent xmlns:mc="http://schemas.openxmlformats.org/markup-compatibility/2006">
              <mc:Choice xmlns:v="urn:schemas-microsoft-com:vml" Requires="v">
                <p:oleObj spid="_x0000_s14382" name="Equation" r:id="rId4" imgW="1536700" imgH="622300" progId="Equation.3">
                  <p:embed/>
                </p:oleObj>
              </mc:Choice>
              <mc:Fallback>
                <p:oleObj name="Equation" r:id="rId4" imgW="1536700" imgH="622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1186" y="3247235"/>
                        <a:ext cx="3062288" cy="12430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738308" name="Object 4"/>
          <p:cNvGraphicFramePr>
            <a:graphicFrameLocks noChangeAspect="1"/>
          </p:cNvGraphicFramePr>
          <p:nvPr/>
        </p:nvGraphicFramePr>
        <p:xfrm>
          <a:off x="6058272" y="4961177"/>
          <a:ext cx="1955800" cy="604838"/>
        </p:xfrm>
        <a:graphic>
          <a:graphicData uri="http://schemas.openxmlformats.org/presentationml/2006/ole">
            <mc:AlternateContent xmlns:mc="http://schemas.openxmlformats.org/markup-compatibility/2006">
              <mc:Choice xmlns:v="urn:schemas-microsoft-com:vml" Requires="v">
                <p:oleObj spid="_x0000_s14383" name="Equation" r:id="rId6" imgW="774364" imgH="241195" progId="Equation.3">
                  <p:embed/>
                </p:oleObj>
              </mc:Choice>
              <mc:Fallback>
                <p:oleObj name="Equation" r:id="rId6" imgW="774364" imgH="24119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8272" y="4961177"/>
                        <a:ext cx="1955800" cy="60483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nvGrpSpPr>
          <p:cNvPr id="740361" name="Group 9"/>
          <p:cNvGrpSpPr>
            <a:grpSpLocks noChangeAspect="1"/>
          </p:cNvGrpSpPr>
          <p:nvPr/>
        </p:nvGrpSpPr>
        <p:grpSpPr bwMode="auto">
          <a:xfrm>
            <a:off x="244475" y="2686051"/>
            <a:ext cx="5114925" cy="3743325"/>
            <a:chOff x="131" y="1864"/>
            <a:chExt cx="3222" cy="2358"/>
          </a:xfrm>
        </p:grpSpPr>
        <p:sp>
          <p:nvSpPr>
            <p:cNvPr id="740360" name="AutoShape 8"/>
            <p:cNvSpPr>
              <a:spLocks noChangeAspect="1" noChangeArrowheads="1" noTextEdit="1"/>
            </p:cNvSpPr>
            <p:nvPr/>
          </p:nvSpPr>
          <p:spPr bwMode="auto">
            <a:xfrm>
              <a:off x="131" y="1864"/>
              <a:ext cx="3222" cy="23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362" name="Rectangle 10"/>
            <p:cNvSpPr>
              <a:spLocks noChangeArrowheads="1"/>
            </p:cNvSpPr>
            <p:nvPr/>
          </p:nvSpPr>
          <p:spPr bwMode="auto">
            <a:xfrm>
              <a:off x="158" y="1889"/>
              <a:ext cx="3169" cy="2307"/>
            </a:xfrm>
            <a:prstGeom prst="rect">
              <a:avLst/>
            </a:prstGeom>
            <a:solidFill>
              <a:srgbClr val="EAF2F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363" name="Rectangle 11"/>
            <p:cNvSpPr>
              <a:spLocks noChangeArrowheads="1"/>
            </p:cNvSpPr>
            <p:nvPr/>
          </p:nvSpPr>
          <p:spPr bwMode="auto">
            <a:xfrm>
              <a:off x="160" y="1893"/>
              <a:ext cx="3165" cy="2299"/>
            </a:xfrm>
            <a:prstGeom prst="rect">
              <a:avLst/>
            </a:prstGeom>
            <a:solidFill>
              <a:srgbClr val="EAF2F3"/>
            </a:solidFill>
            <a:ln w="4">
              <a:solidFill>
                <a:srgbClr val="EAF2F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364" name="Rectangle 12"/>
            <p:cNvSpPr>
              <a:spLocks noChangeArrowheads="1"/>
            </p:cNvSpPr>
            <p:nvPr/>
          </p:nvSpPr>
          <p:spPr bwMode="auto">
            <a:xfrm>
              <a:off x="473" y="1974"/>
              <a:ext cx="2772" cy="1905"/>
            </a:xfrm>
            <a:prstGeom prst="rect">
              <a:avLst/>
            </a:prstGeom>
            <a:solidFill>
              <a:srgbClr val="FFFFFF"/>
            </a:solidFill>
            <a:ln w="4">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365" name="Line 13"/>
            <p:cNvSpPr>
              <a:spLocks noChangeShapeType="1"/>
            </p:cNvSpPr>
            <p:nvPr/>
          </p:nvSpPr>
          <p:spPr bwMode="auto">
            <a:xfrm>
              <a:off x="473" y="3795"/>
              <a:ext cx="2772" cy="1"/>
            </a:xfrm>
            <a:prstGeom prst="line">
              <a:avLst/>
            </a:prstGeom>
            <a:noFill/>
            <a:ln w="7">
              <a:solidFill>
                <a:srgbClr val="EAF2F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366" name="Line 14"/>
            <p:cNvSpPr>
              <a:spLocks noChangeShapeType="1"/>
            </p:cNvSpPr>
            <p:nvPr/>
          </p:nvSpPr>
          <p:spPr bwMode="auto">
            <a:xfrm>
              <a:off x="473" y="3354"/>
              <a:ext cx="2772" cy="1"/>
            </a:xfrm>
            <a:prstGeom prst="line">
              <a:avLst/>
            </a:prstGeom>
            <a:noFill/>
            <a:ln w="7">
              <a:solidFill>
                <a:srgbClr val="EAF2F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367" name="Line 15"/>
            <p:cNvSpPr>
              <a:spLocks noChangeShapeType="1"/>
            </p:cNvSpPr>
            <p:nvPr/>
          </p:nvSpPr>
          <p:spPr bwMode="auto">
            <a:xfrm>
              <a:off x="473" y="2910"/>
              <a:ext cx="2772" cy="1"/>
            </a:xfrm>
            <a:prstGeom prst="line">
              <a:avLst/>
            </a:prstGeom>
            <a:noFill/>
            <a:ln w="7">
              <a:solidFill>
                <a:srgbClr val="EAF2F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368" name="Line 16"/>
            <p:cNvSpPr>
              <a:spLocks noChangeShapeType="1"/>
            </p:cNvSpPr>
            <p:nvPr/>
          </p:nvSpPr>
          <p:spPr bwMode="auto">
            <a:xfrm>
              <a:off x="473" y="2467"/>
              <a:ext cx="2772" cy="1"/>
            </a:xfrm>
            <a:prstGeom prst="line">
              <a:avLst/>
            </a:prstGeom>
            <a:noFill/>
            <a:ln w="7">
              <a:solidFill>
                <a:srgbClr val="EAF2F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371" name="Oval 19"/>
            <p:cNvSpPr>
              <a:spLocks noChangeArrowheads="1"/>
            </p:cNvSpPr>
            <p:nvPr/>
          </p:nvSpPr>
          <p:spPr bwMode="auto">
            <a:xfrm>
              <a:off x="983" y="3133"/>
              <a:ext cx="35" cy="32"/>
            </a:xfrm>
            <a:prstGeom prst="ellipse">
              <a:avLst/>
            </a:prstGeom>
            <a:solidFill>
              <a:srgbClr val="1A476F"/>
            </a:solidFill>
            <a:ln w="7">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372" name="Oval 20"/>
            <p:cNvSpPr>
              <a:spLocks noChangeArrowheads="1"/>
            </p:cNvSpPr>
            <p:nvPr/>
          </p:nvSpPr>
          <p:spPr bwMode="auto">
            <a:xfrm>
              <a:off x="1765" y="3814"/>
              <a:ext cx="34" cy="33"/>
            </a:xfrm>
            <a:prstGeom prst="ellipse">
              <a:avLst/>
            </a:prstGeom>
            <a:solidFill>
              <a:srgbClr val="1A476F"/>
            </a:solidFill>
            <a:ln w="7">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373" name="Oval 21"/>
            <p:cNvSpPr>
              <a:spLocks noChangeArrowheads="1"/>
            </p:cNvSpPr>
            <p:nvPr/>
          </p:nvSpPr>
          <p:spPr bwMode="auto">
            <a:xfrm>
              <a:off x="1694" y="2653"/>
              <a:ext cx="34" cy="33"/>
            </a:xfrm>
            <a:prstGeom prst="ellipse">
              <a:avLst/>
            </a:prstGeom>
            <a:solidFill>
              <a:srgbClr val="1A476F"/>
            </a:solidFill>
            <a:ln w="7">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374" name="Oval 22"/>
            <p:cNvSpPr>
              <a:spLocks noChangeArrowheads="1"/>
            </p:cNvSpPr>
            <p:nvPr/>
          </p:nvSpPr>
          <p:spPr bwMode="auto">
            <a:xfrm>
              <a:off x="505" y="3344"/>
              <a:ext cx="35" cy="34"/>
            </a:xfrm>
            <a:prstGeom prst="ellipse">
              <a:avLst/>
            </a:prstGeom>
            <a:solidFill>
              <a:srgbClr val="1A476F"/>
            </a:solidFill>
            <a:ln w="7">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375" name="Oval 23"/>
            <p:cNvSpPr>
              <a:spLocks noChangeArrowheads="1"/>
            </p:cNvSpPr>
            <p:nvPr/>
          </p:nvSpPr>
          <p:spPr bwMode="auto">
            <a:xfrm>
              <a:off x="2843" y="2334"/>
              <a:ext cx="33" cy="35"/>
            </a:xfrm>
            <a:prstGeom prst="ellipse">
              <a:avLst/>
            </a:prstGeom>
            <a:solidFill>
              <a:srgbClr val="1A476F"/>
            </a:solidFill>
            <a:ln w="7">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376" name="Oval 24"/>
            <p:cNvSpPr>
              <a:spLocks noChangeArrowheads="1"/>
            </p:cNvSpPr>
            <p:nvPr/>
          </p:nvSpPr>
          <p:spPr bwMode="auto">
            <a:xfrm>
              <a:off x="2135" y="3371"/>
              <a:ext cx="33" cy="32"/>
            </a:xfrm>
            <a:prstGeom prst="ellipse">
              <a:avLst/>
            </a:prstGeom>
            <a:solidFill>
              <a:srgbClr val="1A476F"/>
            </a:solidFill>
            <a:ln w="7">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377" name="Oval 25"/>
            <p:cNvSpPr>
              <a:spLocks noChangeArrowheads="1"/>
            </p:cNvSpPr>
            <p:nvPr/>
          </p:nvSpPr>
          <p:spPr bwMode="auto">
            <a:xfrm>
              <a:off x="2571" y="2290"/>
              <a:ext cx="32" cy="35"/>
            </a:xfrm>
            <a:prstGeom prst="ellipse">
              <a:avLst/>
            </a:prstGeom>
            <a:solidFill>
              <a:srgbClr val="1A476F"/>
            </a:solidFill>
            <a:ln w="7">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378" name="Oval 26"/>
            <p:cNvSpPr>
              <a:spLocks noChangeArrowheads="1"/>
            </p:cNvSpPr>
            <p:nvPr/>
          </p:nvSpPr>
          <p:spPr bwMode="auto">
            <a:xfrm>
              <a:off x="1323" y="3432"/>
              <a:ext cx="33" cy="33"/>
            </a:xfrm>
            <a:prstGeom prst="ellipse">
              <a:avLst/>
            </a:prstGeom>
            <a:solidFill>
              <a:srgbClr val="1A476F"/>
            </a:solidFill>
            <a:ln w="7">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379" name="Oval 27"/>
            <p:cNvSpPr>
              <a:spLocks noChangeArrowheads="1"/>
            </p:cNvSpPr>
            <p:nvPr/>
          </p:nvSpPr>
          <p:spPr bwMode="auto">
            <a:xfrm>
              <a:off x="615" y="3805"/>
              <a:ext cx="32" cy="32"/>
            </a:xfrm>
            <a:prstGeom prst="ellipse">
              <a:avLst/>
            </a:prstGeom>
            <a:solidFill>
              <a:srgbClr val="1A476F"/>
            </a:solidFill>
            <a:ln w="7">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380" name="Oval 28"/>
            <p:cNvSpPr>
              <a:spLocks noChangeArrowheads="1"/>
            </p:cNvSpPr>
            <p:nvPr/>
          </p:nvSpPr>
          <p:spPr bwMode="auto">
            <a:xfrm>
              <a:off x="2813" y="2521"/>
              <a:ext cx="34" cy="32"/>
            </a:xfrm>
            <a:prstGeom prst="ellipse">
              <a:avLst/>
            </a:prstGeom>
            <a:solidFill>
              <a:srgbClr val="1A476F"/>
            </a:solidFill>
            <a:ln w="7">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381" name="Oval 29"/>
            <p:cNvSpPr>
              <a:spLocks noChangeArrowheads="1"/>
            </p:cNvSpPr>
            <p:nvPr/>
          </p:nvSpPr>
          <p:spPr bwMode="auto">
            <a:xfrm>
              <a:off x="1711" y="2991"/>
              <a:ext cx="32" cy="32"/>
            </a:xfrm>
            <a:prstGeom prst="ellipse">
              <a:avLst/>
            </a:prstGeom>
            <a:solidFill>
              <a:srgbClr val="1A476F"/>
            </a:solidFill>
            <a:ln w="7">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382" name="Oval 30"/>
            <p:cNvSpPr>
              <a:spLocks noChangeArrowheads="1"/>
            </p:cNvSpPr>
            <p:nvPr/>
          </p:nvSpPr>
          <p:spPr bwMode="auto">
            <a:xfrm>
              <a:off x="761" y="3645"/>
              <a:ext cx="34" cy="35"/>
            </a:xfrm>
            <a:prstGeom prst="ellipse">
              <a:avLst/>
            </a:prstGeom>
            <a:solidFill>
              <a:srgbClr val="1A476F"/>
            </a:solidFill>
            <a:ln w="7">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383" name="Oval 31"/>
            <p:cNvSpPr>
              <a:spLocks noChangeArrowheads="1"/>
            </p:cNvSpPr>
            <p:nvPr/>
          </p:nvSpPr>
          <p:spPr bwMode="auto">
            <a:xfrm>
              <a:off x="1183" y="2902"/>
              <a:ext cx="33" cy="35"/>
            </a:xfrm>
            <a:prstGeom prst="ellipse">
              <a:avLst/>
            </a:prstGeom>
            <a:solidFill>
              <a:srgbClr val="1A476F"/>
            </a:solidFill>
            <a:ln w="7">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384" name="Oval 32"/>
            <p:cNvSpPr>
              <a:spLocks noChangeArrowheads="1"/>
            </p:cNvSpPr>
            <p:nvPr/>
          </p:nvSpPr>
          <p:spPr bwMode="auto">
            <a:xfrm>
              <a:off x="1505" y="3309"/>
              <a:ext cx="35" cy="35"/>
            </a:xfrm>
            <a:prstGeom prst="ellipse">
              <a:avLst/>
            </a:prstGeom>
            <a:solidFill>
              <a:srgbClr val="1A476F"/>
            </a:solidFill>
            <a:ln w="7">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385" name="Oval 33"/>
            <p:cNvSpPr>
              <a:spLocks noChangeArrowheads="1"/>
            </p:cNvSpPr>
            <p:nvPr/>
          </p:nvSpPr>
          <p:spPr bwMode="auto">
            <a:xfrm>
              <a:off x="1298" y="3229"/>
              <a:ext cx="35" cy="32"/>
            </a:xfrm>
            <a:prstGeom prst="ellipse">
              <a:avLst/>
            </a:prstGeom>
            <a:solidFill>
              <a:srgbClr val="1A476F"/>
            </a:solidFill>
            <a:ln w="7">
              <a:solidFill>
                <a:srgbClr val="1A476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386" name="Freeform 34"/>
            <p:cNvSpPr>
              <a:spLocks/>
            </p:cNvSpPr>
            <p:nvPr/>
          </p:nvSpPr>
          <p:spPr bwMode="auto">
            <a:xfrm>
              <a:off x="523" y="2538"/>
              <a:ext cx="2338" cy="1105"/>
            </a:xfrm>
            <a:custGeom>
              <a:avLst/>
              <a:gdLst/>
              <a:ahLst/>
              <a:cxnLst>
                <a:cxn ang="0">
                  <a:pos x="249" y="459"/>
                </a:cxn>
                <a:cxn ang="0">
                  <a:pos x="656" y="266"/>
                </a:cxn>
                <a:cxn ang="0">
                  <a:pos x="619" y="284"/>
                </a:cxn>
                <a:cxn ang="0">
                  <a:pos x="0" y="576"/>
                </a:cxn>
                <a:cxn ang="0">
                  <a:pos x="1218" y="0"/>
                </a:cxn>
                <a:cxn ang="0">
                  <a:pos x="849" y="175"/>
                </a:cxn>
                <a:cxn ang="0">
                  <a:pos x="1076" y="67"/>
                </a:cxn>
                <a:cxn ang="0">
                  <a:pos x="426" y="375"/>
                </a:cxn>
                <a:cxn ang="0">
                  <a:pos x="57" y="550"/>
                </a:cxn>
                <a:cxn ang="0">
                  <a:pos x="1202" y="8"/>
                </a:cxn>
                <a:cxn ang="0">
                  <a:pos x="628" y="279"/>
                </a:cxn>
                <a:cxn ang="0">
                  <a:pos x="133" y="514"/>
                </a:cxn>
                <a:cxn ang="0">
                  <a:pos x="353" y="409"/>
                </a:cxn>
                <a:cxn ang="0">
                  <a:pos x="521" y="330"/>
                </a:cxn>
                <a:cxn ang="0">
                  <a:pos x="413" y="381"/>
                </a:cxn>
              </a:cxnLst>
              <a:rect l="0" t="0" r="r" b="b"/>
              <a:pathLst>
                <a:path w="1218" h="576">
                  <a:moveTo>
                    <a:pt x="249" y="459"/>
                  </a:moveTo>
                  <a:lnTo>
                    <a:pt x="656" y="266"/>
                  </a:lnTo>
                  <a:lnTo>
                    <a:pt x="619" y="284"/>
                  </a:lnTo>
                  <a:lnTo>
                    <a:pt x="0" y="576"/>
                  </a:lnTo>
                  <a:lnTo>
                    <a:pt x="1218" y="0"/>
                  </a:lnTo>
                  <a:lnTo>
                    <a:pt x="849" y="175"/>
                  </a:lnTo>
                  <a:lnTo>
                    <a:pt x="1076" y="67"/>
                  </a:lnTo>
                  <a:lnTo>
                    <a:pt x="426" y="375"/>
                  </a:lnTo>
                  <a:lnTo>
                    <a:pt x="57" y="550"/>
                  </a:lnTo>
                  <a:lnTo>
                    <a:pt x="1202" y="8"/>
                  </a:lnTo>
                  <a:lnTo>
                    <a:pt x="628" y="279"/>
                  </a:lnTo>
                  <a:lnTo>
                    <a:pt x="133" y="514"/>
                  </a:lnTo>
                  <a:lnTo>
                    <a:pt x="353" y="409"/>
                  </a:lnTo>
                  <a:lnTo>
                    <a:pt x="521" y="330"/>
                  </a:lnTo>
                  <a:lnTo>
                    <a:pt x="413" y="381"/>
                  </a:lnTo>
                </a:path>
              </a:pathLst>
            </a:custGeom>
            <a:noFill/>
            <a:ln w="7">
              <a:solidFill>
                <a:srgbClr val="90353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387" name="Line 35"/>
            <p:cNvSpPr>
              <a:spLocks noChangeShapeType="1"/>
            </p:cNvSpPr>
            <p:nvPr/>
          </p:nvSpPr>
          <p:spPr bwMode="auto">
            <a:xfrm flipV="1">
              <a:off x="473" y="1974"/>
              <a:ext cx="1" cy="1907"/>
            </a:xfrm>
            <a:prstGeom prst="line">
              <a:avLst/>
            </a:prstGeom>
            <a:noFill/>
            <a:ln w="4">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388" name="Line 36"/>
            <p:cNvSpPr>
              <a:spLocks noChangeShapeType="1"/>
            </p:cNvSpPr>
            <p:nvPr/>
          </p:nvSpPr>
          <p:spPr bwMode="auto">
            <a:xfrm flipH="1">
              <a:off x="440" y="3795"/>
              <a:ext cx="33" cy="1"/>
            </a:xfrm>
            <a:prstGeom prst="line">
              <a:avLst/>
            </a:prstGeom>
            <a:noFill/>
            <a:ln w="4">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389" name="Rectangle 37"/>
            <p:cNvSpPr>
              <a:spLocks noChangeArrowheads="1"/>
            </p:cNvSpPr>
            <p:nvPr/>
          </p:nvSpPr>
          <p:spPr bwMode="auto">
            <a:xfrm rot="16200000">
              <a:off x="323" y="3734"/>
              <a:ext cx="136" cy="1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Arial" pitchFamily="34" charset="0"/>
                </a:rPr>
                <a:t>45</a:t>
              </a:r>
              <a:endParaRPr kumimoji="0" lang="en-US" sz="1800" b="0" i="0" u="none" strike="noStrike" cap="none" normalizeH="0" baseline="0">
                <a:ln>
                  <a:noFill/>
                </a:ln>
                <a:solidFill>
                  <a:schemeClr val="tx1"/>
                </a:solidFill>
                <a:effectLst/>
                <a:latin typeface="Arial" pitchFamily="34" charset="0"/>
              </a:endParaRPr>
            </a:p>
          </p:txBody>
        </p:sp>
        <p:sp>
          <p:nvSpPr>
            <p:cNvPr id="740390" name="Line 38"/>
            <p:cNvSpPr>
              <a:spLocks noChangeShapeType="1"/>
            </p:cNvSpPr>
            <p:nvPr/>
          </p:nvSpPr>
          <p:spPr bwMode="auto">
            <a:xfrm flipH="1">
              <a:off x="440" y="3354"/>
              <a:ext cx="33" cy="1"/>
            </a:xfrm>
            <a:prstGeom prst="line">
              <a:avLst/>
            </a:prstGeom>
            <a:noFill/>
            <a:ln w="4">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391" name="Rectangle 39"/>
            <p:cNvSpPr>
              <a:spLocks noChangeArrowheads="1"/>
            </p:cNvSpPr>
            <p:nvPr/>
          </p:nvSpPr>
          <p:spPr bwMode="auto">
            <a:xfrm rot="16200000">
              <a:off x="323" y="3293"/>
              <a:ext cx="136" cy="1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Arial" pitchFamily="34" charset="0"/>
                </a:rPr>
                <a:t>50</a:t>
              </a:r>
              <a:endParaRPr kumimoji="0" lang="en-US" sz="1800" b="0" i="0" u="none" strike="noStrike" cap="none" normalizeH="0" baseline="0">
                <a:ln>
                  <a:noFill/>
                </a:ln>
                <a:solidFill>
                  <a:schemeClr val="tx1"/>
                </a:solidFill>
                <a:effectLst/>
                <a:latin typeface="Arial" pitchFamily="34" charset="0"/>
              </a:endParaRPr>
            </a:p>
          </p:txBody>
        </p:sp>
        <p:sp>
          <p:nvSpPr>
            <p:cNvPr id="740392" name="Line 40"/>
            <p:cNvSpPr>
              <a:spLocks noChangeShapeType="1"/>
            </p:cNvSpPr>
            <p:nvPr/>
          </p:nvSpPr>
          <p:spPr bwMode="auto">
            <a:xfrm flipH="1">
              <a:off x="440" y="2910"/>
              <a:ext cx="33" cy="1"/>
            </a:xfrm>
            <a:prstGeom prst="line">
              <a:avLst/>
            </a:prstGeom>
            <a:noFill/>
            <a:ln w="4">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393" name="Rectangle 41"/>
            <p:cNvSpPr>
              <a:spLocks noChangeArrowheads="1"/>
            </p:cNvSpPr>
            <p:nvPr/>
          </p:nvSpPr>
          <p:spPr bwMode="auto">
            <a:xfrm rot="16200000">
              <a:off x="323" y="2849"/>
              <a:ext cx="136" cy="1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Arial" pitchFamily="34" charset="0"/>
                </a:rPr>
                <a:t>55</a:t>
              </a:r>
              <a:endParaRPr kumimoji="0" lang="en-US" sz="1800" b="0" i="0" u="none" strike="noStrike" cap="none" normalizeH="0" baseline="0">
                <a:ln>
                  <a:noFill/>
                </a:ln>
                <a:solidFill>
                  <a:schemeClr val="tx1"/>
                </a:solidFill>
                <a:effectLst/>
                <a:latin typeface="Arial" pitchFamily="34" charset="0"/>
              </a:endParaRPr>
            </a:p>
          </p:txBody>
        </p:sp>
        <p:sp>
          <p:nvSpPr>
            <p:cNvPr id="740394" name="Line 42"/>
            <p:cNvSpPr>
              <a:spLocks noChangeShapeType="1"/>
            </p:cNvSpPr>
            <p:nvPr/>
          </p:nvSpPr>
          <p:spPr bwMode="auto">
            <a:xfrm flipH="1">
              <a:off x="440" y="2467"/>
              <a:ext cx="33" cy="1"/>
            </a:xfrm>
            <a:prstGeom prst="line">
              <a:avLst/>
            </a:prstGeom>
            <a:noFill/>
            <a:ln w="4">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395" name="Rectangle 43"/>
            <p:cNvSpPr>
              <a:spLocks noChangeArrowheads="1"/>
            </p:cNvSpPr>
            <p:nvPr/>
          </p:nvSpPr>
          <p:spPr bwMode="auto">
            <a:xfrm rot="16200000">
              <a:off x="323" y="2406"/>
              <a:ext cx="136" cy="1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Arial" pitchFamily="34" charset="0"/>
                </a:rPr>
                <a:t>60</a:t>
              </a:r>
              <a:endParaRPr kumimoji="0" lang="en-US" sz="1800" b="0" i="0" u="none" strike="noStrike" cap="none" normalizeH="0" baseline="0">
                <a:ln>
                  <a:noFill/>
                </a:ln>
                <a:solidFill>
                  <a:schemeClr val="tx1"/>
                </a:solidFill>
                <a:effectLst/>
                <a:latin typeface="Arial" pitchFamily="34" charset="0"/>
              </a:endParaRPr>
            </a:p>
          </p:txBody>
        </p:sp>
        <p:sp>
          <p:nvSpPr>
            <p:cNvPr id="740396" name="Line 44"/>
            <p:cNvSpPr>
              <a:spLocks noChangeShapeType="1"/>
            </p:cNvSpPr>
            <p:nvPr/>
          </p:nvSpPr>
          <p:spPr bwMode="auto">
            <a:xfrm flipH="1">
              <a:off x="440" y="2023"/>
              <a:ext cx="33" cy="1"/>
            </a:xfrm>
            <a:prstGeom prst="line">
              <a:avLst/>
            </a:prstGeom>
            <a:noFill/>
            <a:ln w="4">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397" name="Rectangle 45"/>
            <p:cNvSpPr>
              <a:spLocks noChangeArrowheads="1"/>
            </p:cNvSpPr>
            <p:nvPr/>
          </p:nvSpPr>
          <p:spPr bwMode="auto">
            <a:xfrm rot="16200000">
              <a:off x="323" y="1962"/>
              <a:ext cx="136" cy="1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Arial" pitchFamily="34" charset="0"/>
                </a:rPr>
                <a:t>65</a:t>
              </a:r>
              <a:endParaRPr kumimoji="0" lang="en-US" sz="1800" b="0" i="0" u="none" strike="noStrike" cap="none" normalizeH="0" baseline="0">
                <a:ln>
                  <a:noFill/>
                </a:ln>
                <a:solidFill>
                  <a:schemeClr val="tx1"/>
                </a:solidFill>
                <a:effectLst/>
                <a:latin typeface="Arial" pitchFamily="34" charset="0"/>
              </a:endParaRPr>
            </a:p>
          </p:txBody>
        </p:sp>
        <p:sp>
          <p:nvSpPr>
            <p:cNvPr id="740398" name="Rectangle 46"/>
            <p:cNvSpPr>
              <a:spLocks noChangeArrowheads="1"/>
            </p:cNvSpPr>
            <p:nvPr/>
          </p:nvSpPr>
          <p:spPr bwMode="auto">
            <a:xfrm rot="16200000">
              <a:off x="35" y="2866"/>
              <a:ext cx="534" cy="1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Arial" pitchFamily="34" charset="0"/>
                </a:rPr>
                <a:t>pres inc vote</a:t>
              </a:r>
              <a:endParaRPr kumimoji="0" lang="en-US" sz="1800" b="0" i="0" u="none" strike="noStrike" cap="none" normalizeH="0" baseline="0">
                <a:ln>
                  <a:noFill/>
                </a:ln>
                <a:solidFill>
                  <a:schemeClr val="tx1"/>
                </a:solidFill>
                <a:effectLst/>
                <a:latin typeface="Arial" pitchFamily="34" charset="0"/>
              </a:endParaRPr>
            </a:p>
          </p:txBody>
        </p:sp>
        <p:sp>
          <p:nvSpPr>
            <p:cNvPr id="740399" name="Line 47"/>
            <p:cNvSpPr>
              <a:spLocks noChangeShapeType="1"/>
            </p:cNvSpPr>
            <p:nvPr/>
          </p:nvSpPr>
          <p:spPr bwMode="auto">
            <a:xfrm>
              <a:off x="473" y="3881"/>
              <a:ext cx="2772" cy="1"/>
            </a:xfrm>
            <a:prstGeom prst="line">
              <a:avLst/>
            </a:prstGeom>
            <a:noFill/>
            <a:ln w="4">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400" name="Line 48"/>
            <p:cNvSpPr>
              <a:spLocks noChangeShapeType="1"/>
            </p:cNvSpPr>
            <p:nvPr/>
          </p:nvSpPr>
          <p:spPr bwMode="auto">
            <a:xfrm>
              <a:off x="770" y="3881"/>
              <a:ext cx="1" cy="33"/>
            </a:xfrm>
            <a:prstGeom prst="line">
              <a:avLst/>
            </a:prstGeom>
            <a:noFill/>
            <a:ln w="4">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401" name="Rectangle 49"/>
            <p:cNvSpPr>
              <a:spLocks noChangeArrowheads="1"/>
            </p:cNvSpPr>
            <p:nvPr/>
          </p:nvSpPr>
          <p:spPr bwMode="auto">
            <a:xfrm>
              <a:off x="726" y="3929"/>
              <a:ext cx="88" cy="1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Arial" pitchFamily="34" charset="0"/>
                </a:rPr>
                <a:t>1</a:t>
              </a:r>
              <a:endParaRPr kumimoji="0" lang="en-US" sz="1800" b="0" i="0" u="none" strike="noStrike" cap="none" normalizeH="0" baseline="0">
                <a:ln>
                  <a:noFill/>
                </a:ln>
                <a:solidFill>
                  <a:schemeClr val="tx1"/>
                </a:solidFill>
                <a:effectLst/>
                <a:latin typeface="Arial" pitchFamily="34" charset="0"/>
              </a:endParaRPr>
            </a:p>
          </p:txBody>
        </p:sp>
        <p:sp>
          <p:nvSpPr>
            <p:cNvPr id="740402" name="Line 50"/>
            <p:cNvSpPr>
              <a:spLocks noChangeShapeType="1"/>
            </p:cNvSpPr>
            <p:nvPr/>
          </p:nvSpPr>
          <p:spPr bwMode="auto">
            <a:xfrm>
              <a:off x="1377" y="3881"/>
              <a:ext cx="1" cy="33"/>
            </a:xfrm>
            <a:prstGeom prst="line">
              <a:avLst/>
            </a:prstGeom>
            <a:noFill/>
            <a:ln w="4">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403" name="Rectangle 51"/>
            <p:cNvSpPr>
              <a:spLocks noChangeArrowheads="1"/>
            </p:cNvSpPr>
            <p:nvPr/>
          </p:nvSpPr>
          <p:spPr bwMode="auto">
            <a:xfrm>
              <a:off x="1333" y="3929"/>
              <a:ext cx="88" cy="1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Arial" pitchFamily="34" charset="0"/>
                </a:rPr>
                <a:t>2</a:t>
              </a:r>
              <a:endParaRPr kumimoji="0" lang="en-US" sz="1800" b="0" i="0" u="none" strike="noStrike" cap="none" normalizeH="0" baseline="0">
                <a:ln>
                  <a:noFill/>
                </a:ln>
                <a:solidFill>
                  <a:schemeClr val="tx1"/>
                </a:solidFill>
                <a:effectLst/>
                <a:latin typeface="Arial" pitchFamily="34" charset="0"/>
              </a:endParaRPr>
            </a:p>
          </p:txBody>
        </p:sp>
        <p:sp>
          <p:nvSpPr>
            <p:cNvPr id="740404" name="Line 52"/>
            <p:cNvSpPr>
              <a:spLocks noChangeShapeType="1"/>
            </p:cNvSpPr>
            <p:nvPr/>
          </p:nvSpPr>
          <p:spPr bwMode="auto">
            <a:xfrm>
              <a:off x="1983" y="3881"/>
              <a:ext cx="1" cy="33"/>
            </a:xfrm>
            <a:prstGeom prst="line">
              <a:avLst/>
            </a:prstGeom>
            <a:noFill/>
            <a:ln w="4">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405" name="Rectangle 53"/>
            <p:cNvSpPr>
              <a:spLocks noChangeArrowheads="1"/>
            </p:cNvSpPr>
            <p:nvPr/>
          </p:nvSpPr>
          <p:spPr bwMode="auto">
            <a:xfrm>
              <a:off x="1939" y="3929"/>
              <a:ext cx="88" cy="1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Arial" pitchFamily="34" charset="0"/>
                </a:rPr>
                <a:t>3</a:t>
              </a:r>
              <a:endParaRPr kumimoji="0" lang="en-US" sz="1800" b="0" i="0" u="none" strike="noStrike" cap="none" normalizeH="0" baseline="0">
                <a:ln>
                  <a:noFill/>
                </a:ln>
                <a:solidFill>
                  <a:schemeClr val="tx1"/>
                </a:solidFill>
                <a:effectLst/>
                <a:latin typeface="Arial" pitchFamily="34" charset="0"/>
              </a:endParaRPr>
            </a:p>
          </p:txBody>
        </p:sp>
        <p:sp>
          <p:nvSpPr>
            <p:cNvPr id="740406" name="Line 54"/>
            <p:cNvSpPr>
              <a:spLocks noChangeShapeType="1"/>
            </p:cNvSpPr>
            <p:nvPr/>
          </p:nvSpPr>
          <p:spPr bwMode="auto">
            <a:xfrm>
              <a:off x="2588" y="3881"/>
              <a:ext cx="1" cy="33"/>
            </a:xfrm>
            <a:prstGeom prst="line">
              <a:avLst/>
            </a:prstGeom>
            <a:noFill/>
            <a:ln w="4">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407" name="Rectangle 55"/>
            <p:cNvSpPr>
              <a:spLocks noChangeArrowheads="1"/>
            </p:cNvSpPr>
            <p:nvPr/>
          </p:nvSpPr>
          <p:spPr bwMode="auto">
            <a:xfrm>
              <a:off x="2544" y="3929"/>
              <a:ext cx="88" cy="1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Arial" pitchFamily="34" charset="0"/>
                </a:rPr>
                <a:t>4</a:t>
              </a:r>
              <a:endParaRPr kumimoji="0" lang="en-US" sz="1800" b="0" i="0" u="none" strike="noStrike" cap="none" normalizeH="0" baseline="0">
                <a:ln>
                  <a:noFill/>
                </a:ln>
                <a:solidFill>
                  <a:schemeClr val="tx1"/>
                </a:solidFill>
                <a:effectLst/>
                <a:latin typeface="Arial" pitchFamily="34" charset="0"/>
              </a:endParaRPr>
            </a:p>
          </p:txBody>
        </p:sp>
        <p:sp>
          <p:nvSpPr>
            <p:cNvPr id="740408" name="Line 56"/>
            <p:cNvSpPr>
              <a:spLocks noChangeShapeType="1"/>
            </p:cNvSpPr>
            <p:nvPr/>
          </p:nvSpPr>
          <p:spPr bwMode="auto">
            <a:xfrm>
              <a:off x="3195" y="3881"/>
              <a:ext cx="1" cy="33"/>
            </a:xfrm>
            <a:prstGeom prst="line">
              <a:avLst/>
            </a:prstGeom>
            <a:noFill/>
            <a:ln w="4">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409" name="Rectangle 57"/>
            <p:cNvSpPr>
              <a:spLocks noChangeArrowheads="1"/>
            </p:cNvSpPr>
            <p:nvPr/>
          </p:nvSpPr>
          <p:spPr bwMode="auto">
            <a:xfrm>
              <a:off x="3151" y="3929"/>
              <a:ext cx="88" cy="1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Arial" pitchFamily="34" charset="0"/>
                </a:rPr>
                <a:t>5</a:t>
              </a:r>
              <a:endParaRPr kumimoji="0" lang="en-US" sz="1800" b="0" i="0" u="none" strike="noStrike" cap="none" normalizeH="0" baseline="0">
                <a:ln>
                  <a:noFill/>
                </a:ln>
                <a:solidFill>
                  <a:schemeClr val="tx1"/>
                </a:solidFill>
                <a:effectLst/>
                <a:latin typeface="Arial" pitchFamily="34" charset="0"/>
              </a:endParaRPr>
            </a:p>
          </p:txBody>
        </p:sp>
        <p:sp>
          <p:nvSpPr>
            <p:cNvPr id="740410" name="Rectangle 58"/>
            <p:cNvSpPr>
              <a:spLocks noChangeArrowheads="1"/>
            </p:cNvSpPr>
            <p:nvPr/>
          </p:nvSpPr>
          <p:spPr bwMode="auto">
            <a:xfrm>
              <a:off x="1791" y="4008"/>
              <a:ext cx="136" cy="1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Arial" pitchFamily="34" charset="0"/>
                </a:rPr>
                <a:t>rdi</a:t>
              </a:r>
              <a:endParaRPr kumimoji="0" lang="en-US" sz="1800" b="0" i="0" u="none" strike="noStrike" cap="none" normalizeH="0" baseline="0">
                <a:ln>
                  <a:noFill/>
                </a:ln>
                <a:solidFill>
                  <a:schemeClr val="tx1"/>
                </a:solidFill>
                <a:effectLst/>
                <a:latin typeface="Arial" pitchFamily="34" charset="0"/>
              </a:endParaRPr>
            </a:p>
          </p:txBody>
        </p:sp>
      </p:grpSp>
      <p:cxnSp>
        <p:nvCxnSpPr>
          <p:cNvPr id="63" name="Straight Connector 62"/>
          <p:cNvCxnSpPr/>
          <p:nvPr/>
        </p:nvCxnSpPr>
        <p:spPr>
          <a:xfrm rot="5400000">
            <a:off x="1053791" y="4677936"/>
            <a:ext cx="2977375"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47132" y="4973444"/>
            <a:ext cx="442703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aphicFrame>
        <p:nvGraphicFramePr>
          <p:cNvPr id="58" name="Object 5">
            <a:extLst>
              <a:ext uri="{FF2B5EF4-FFF2-40B4-BE49-F238E27FC236}">
                <a16:creationId xmlns:a16="http://schemas.microsoft.com/office/drawing/2014/main" id="{9B6DA206-FD97-DD40-B139-D1EB28612726}"/>
              </a:ext>
            </a:extLst>
          </p:cNvPr>
          <p:cNvGraphicFramePr>
            <a:graphicFrameLocks noChangeAspect="1"/>
          </p:cNvGraphicFramePr>
          <p:nvPr>
            <p:extLst>
              <p:ext uri="{D42A27DB-BD31-4B8C-83A1-F6EECF244321}">
                <p14:modId xmlns:p14="http://schemas.microsoft.com/office/powerpoint/2010/main" val="540263941"/>
              </p:ext>
            </p:extLst>
          </p:nvPr>
        </p:nvGraphicFramePr>
        <p:xfrm>
          <a:off x="4396737" y="1811528"/>
          <a:ext cx="889000" cy="546100"/>
        </p:xfrm>
        <a:graphic>
          <a:graphicData uri="http://schemas.openxmlformats.org/presentationml/2006/ole">
            <mc:AlternateContent xmlns:mc="http://schemas.openxmlformats.org/markup-compatibility/2006">
              <mc:Choice xmlns:v="urn:schemas-microsoft-com:vml" Requires="v">
                <p:oleObj spid="_x0000_s14384" name="Equation" r:id="rId8" imgW="393480" imgH="241200" progId="Equation.DSMT4">
                  <p:embed/>
                </p:oleObj>
              </mc:Choice>
              <mc:Fallback>
                <p:oleObj name="Equation" r:id="rId8" imgW="393480" imgH="241200" progId="Equation.DSMT4">
                  <p:embed/>
                  <p:pic>
                    <p:nvPicPr>
                      <p:cNvPr id="2" name="Object 5">
                        <a:extLst>
                          <a:ext uri="{FF2B5EF4-FFF2-40B4-BE49-F238E27FC236}">
                            <a16:creationId xmlns:a16="http://schemas.microsoft.com/office/drawing/2014/main" id="{DB0B6E3C-3171-0849-A868-E175F423AD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96737" y="1811528"/>
                        <a:ext cx="889000" cy="5461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864124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Population </a:t>
            </a:r>
            <a:r>
              <a:rPr lang="en-US" dirty="0" err="1"/>
              <a:t>vs</a:t>
            </a:r>
            <a:r>
              <a:rPr lang="en-US" dirty="0"/>
              <a:t> sample regression</a:t>
            </a:r>
          </a:p>
        </p:txBody>
      </p:sp>
      <p:pic>
        <p:nvPicPr>
          <p:cNvPr id="393220" name="Picture 4"/>
          <p:cNvPicPr>
            <a:picLocks noGrp="1" noChangeAspect="1" noChangeArrowheads="1"/>
          </p:cNvPicPr>
          <p:nvPr>
            <p:ph idx="1"/>
          </p:nvPr>
        </p:nvPicPr>
        <p:blipFill>
          <a:blip r:embed="rId4" cstate="print"/>
          <a:stretch>
            <a:fillRect/>
          </a:stretch>
        </p:blipFill>
        <p:spPr bwMode="auto">
          <a:xfrm>
            <a:off x="1716367" y="2135511"/>
            <a:ext cx="5101666" cy="3729977"/>
          </a:xfrm>
          <a:prstGeom prst="rect">
            <a:avLst/>
          </a:prstGeom>
          <a:noFill/>
          <a:ln w="9525">
            <a:noFill/>
            <a:miter lim="800000"/>
            <a:headEnd/>
            <a:tailEnd/>
          </a:ln>
          <a:effectLst/>
        </p:spPr>
      </p:pic>
      <p:graphicFrame>
        <p:nvGraphicFramePr>
          <p:cNvPr id="10" name="Object 9"/>
          <p:cNvGraphicFramePr>
            <a:graphicFrameLocks noChangeAspect="1"/>
          </p:cNvGraphicFramePr>
          <p:nvPr/>
        </p:nvGraphicFramePr>
        <p:xfrm>
          <a:off x="990600" y="1411287"/>
          <a:ext cx="7435061" cy="874713"/>
        </p:xfrm>
        <a:graphic>
          <a:graphicData uri="http://schemas.openxmlformats.org/presentationml/2006/ole">
            <mc:AlternateContent xmlns:mc="http://schemas.openxmlformats.org/markup-compatibility/2006">
              <mc:Choice xmlns:v="urn:schemas-microsoft-com:vml" Requires="v">
                <p:oleObj spid="_x0000_s15376" name="Equation" r:id="rId5" imgW="4317840" imgH="507960" progId="Equation.3">
                  <p:embed/>
                </p:oleObj>
              </mc:Choice>
              <mc:Fallback>
                <p:oleObj name="Equation" r:id="rId5" imgW="4317840" imgH="5079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1411287"/>
                        <a:ext cx="7435061" cy="8747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694413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Population </a:t>
            </a:r>
            <a:r>
              <a:rPr lang="en-US" dirty="0" err="1"/>
              <a:t>vs</a:t>
            </a:r>
            <a:r>
              <a:rPr lang="en-US" dirty="0"/>
              <a:t> sample regression</a:t>
            </a:r>
          </a:p>
        </p:txBody>
      </p:sp>
      <p:pic>
        <p:nvPicPr>
          <p:cNvPr id="403459" name="Picture 3"/>
          <p:cNvPicPr>
            <a:picLocks noGrp="1" noChangeAspect="1" noChangeArrowheads="1"/>
          </p:cNvPicPr>
          <p:nvPr>
            <p:ph idx="1"/>
          </p:nvPr>
        </p:nvPicPr>
        <p:blipFill>
          <a:blip r:embed="rId4" cstate="print"/>
          <a:stretch>
            <a:fillRect/>
          </a:stretch>
        </p:blipFill>
        <p:spPr bwMode="auto">
          <a:xfrm>
            <a:off x="1716367" y="2135511"/>
            <a:ext cx="5101666" cy="3729977"/>
          </a:xfrm>
          <a:prstGeom prst="rect">
            <a:avLst/>
          </a:prstGeom>
          <a:noFill/>
          <a:ln w="9525">
            <a:noFill/>
            <a:miter lim="800000"/>
            <a:headEnd/>
            <a:tailEnd/>
          </a:ln>
          <a:effectLst/>
        </p:spPr>
      </p:pic>
      <p:graphicFrame>
        <p:nvGraphicFramePr>
          <p:cNvPr id="10" name="Object 9"/>
          <p:cNvGraphicFramePr>
            <a:graphicFrameLocks noChangeAspect="1"/>
          </p:cNvGraphicFramePr>
          <p:nvPr/>
        </p:nvGraphicFramePr>
        <p:xfrm>
          <a:off x="990600" y="1411287"/>
          <a:ext cx="7435061" cy="874713"/>
        </p:xfrm>
        <a:graphic>
          <a:graphicData uri="http://schemas.openxmlformats.org/presentationml/2006/ole">
            <mc:AlternateContent xmlns:mc="http://schemas.openxmlformats.org/markup-compatibility/2006">
              <mc:Choice xmlns:v="urn:schemas-microsoft-com:vml" Requires="v">
                <p:oleObj spid="_x0000_s16400" name="Equation" r:id="rId5" imgW="4317840" imgH="507960" progId="Equation.3">
                  <p:embed/>
                </p:oleObj>
              </mc:Choice>
              <mc:Fallback>
                <p:oleObj name="Equation" r:id="rId5" imgW="4317840" imgH="5079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1411287"/>
                        <a:ext cx="7435061" cy="8747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381750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Population </a:t>
            </a:r>
            <a:r>
              <a:rPr lang="en-US" dirty="0" err="1"/>
              <a:t>vs</a:t>
            </a:r>
            <a:r>
              <a:rPr lang="en-US" dirty="0"/>
              <a:t> sample regression</a:t>
            </a:r>
          </a:p>
        </p:txBody>
      </p:sp>
      <p:pic>
        <p:nvPicPr>
          <p:cNvPr id="404483" name="Picture 3"/>
          <p:cNvPicPr>
            <a:picLocks noGrp="1" noChangeAspect="1" noChangeArrowheads="1"/>
          </p:cNvPicPr>
          <p:nvPr>
            <p:ph idx="1"/>
          </p:nvPr>
        </p:nvPicPr>
        <p:blipFill>
          <a:blip r:embed="rId4" cstate="print"/>
          <a:stretch>
            <a:fillRect/>
          </a:stretch>
        </p:blipFill>
        <p:spPr bwMode="auto">
          <a:xfrm>
            <a:off x="1716367" y="2135511"/>
            <a:ext cx="5101666" cy="3729977"/>
          </a:xfrm>
          <a:prstGeom prst="rect">
            <a:avLst/>
          </a:prstGeom>
          <a:noFill/>
          <a:ln w="9525">
            <a:noFill/>
            <a:miter lim="800000"/>
            <a:headEnd/>
            <a:tailEnd/>
          </a:ln>
          <a:effectLst/>
        </p:spPr>
      </p:pic>
      <p:graphicFrame>
        <p:nvGraphicFramePr>
          <p:cNvPr id="10" name="Object 9"/>
          <p:cNvGraphicFramePr>
            <a:graphicFrameLocks noChangeAspect="1"/>
          </p:cNvGraphicFramePr>
          <p:nvPr/>
        </p:nvGraphicFramePr>
        <p:xfrm>
          <a:off x="990600" y="1411287"/>
          <a:ext cx="7435061" cy="874713"/>
        </p:xfrm>
        <a:graphic>
          <a:graphicData uri="http://schemas.openxmlformats.org/presentationml/2006/ole">
            <mc:AlternateContent xmlns:mc="http://schemas.openxmlformats.org/markup-compatibility/2006">
              <mc:Choice xmlns:v="urn:schemas-microsoft-com:vml" Requires="v">
                <p:oleObj spid="_x0000_s17424" name="Equation" r:id="rId5" imgW="4317840" imgH="507960" progId="Equation.3">
                  <p:embed/>
                </p:oleObj>
              </mc:Choice>
              <mc:Fallback>
                <p:oleObj name="Equation" r:id="rId5" imgW="4317840" imgH="5079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1411287"/>
                        <a:ext cx="7435061" cy="8747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518745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Population </a:t>
            </a:r>
            <a:r>
              <a:rPr lang="en-US" dirty="0" err="1"/>
              <a:t>vs</a:t>
            </a:r>
            <a:r>
              <a:rPr lang="en-US" dirty="0"/>
              <a:t> sample regression</a:t>
            </a:r>
          </a:p>
        </p:txBody>
      </p:sp>
      <p:pic>
        <p:nvPicPr>
          <p:cNvPr id="405507" name="Picture 3"/>
          <p:cNvPicPr>
            <a:picLocks noGrp="1" noChangeAspect="1" noChangeArrowheads="1"/>
          </p:cNvPicPr>
          <p:nvPr>
            <p:ph idx="1"/>
          </p:nvPr>
        </p:nvPicPr>
        <p:blipFill>
          <a:blip r:embed="rId4" cstate="print"/>
          <a:stretch>
            <a:fillRect/>
          </a:stretch>
        </p:blipFill>
        <p:spPr bwMode="auto">
          <a:xfrm>
            <a:off x="1716367" y="2135511"/>
            <a:ext cx="5101666" cy="3729977"/>
          </a:xfrm>
          <a:prstGeom prst="rect">
            <a:avLst/>
          </a:prstGeom>
          <a:noFill/>
          <a:ln w="9525">
            <a:noFill/>
            <a:miter lim="800000"/>
            <a:headEnd/>
            <a:tailEnd/>
          </a:ln>
          <a:effectLst/>
        </p:spPr>
      </p:pic>
      <p:graphicFrame>
        <p:nvGraphicFramePr>
          <p:cNvPr id="10" name="Object 9"/>
          <p:cNvGraphicFramePr>
            <a:graphicFrameLocks noChangeAspect="1"/>
          </p:cNvGraphicFramePr>
          <p:nvPr/>
        </p:nvGraphicFramePr>
        <p:xfrm>
          <a:off x="990600" y="1411287"/>
          <a:ext cx="7435061" cy="874713"/>
        </p:xfrm>
        <a:graphic>
          <a:graphicData uri="http://schemas.openxmlformats.org/presentationml/2006/ole">
            <mc:AlternateContent xmlns:mc="http://schemas.openxmlformats.org/markup-compatibility/2006">
              <mc:Choice xmlns:v="urn:schemas-microsoft-com:vml" Requires="v">
                <p:oleObj spid="_x0000_s18448" name="Equation" r:id="rId5" imgW="4317840" imgH="507960" progId="Equation.3">
                  <p:embed/>
                </p:oleObj>
              </mc:Choice>
              <mc:Fallback>
                <p:oleObj name="Equation" r:id="rId5" imgW="4317840" imgH="5079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1411287"/>
                        <a:ext cx="7435061" cy="8747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263764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covariance of x and y and variance of x</a:t>
            </a:r>
          </a:p>
          <a:p>
            <a:endParaRPr lang="en-US" dirty="0"/>
          </a:p>
          <a:p>
            <a:endParaRPr lang="en-US" dirty="0"/>
          </a:p>
          <a:p>
            <a:endParaRPr lang="en-US" dirty="0"/>
          </a:p>
          <a:p>
            <a:endParaRPr lang="en-US" dirty="0"/>
          </a:p>
          <a:p>
            <a:r>
              <a:rPr lang="en-US" dirty="0"/>
              <a:t>The means, standard deviations, and correlation</a:t>
            </a:r>
          </a:p>
          <a:p>
            <a:pPr marL="109728" indent="0">
              <a:buNone/>
            </a:pPr>
            <a:endParaRPr lang="en-US" dirty="0"/>
          </a:p>
        </p:txBody>
      </p:sp>
      <p:sp>
        <p:nvSpPr>
          <p:cNvPr id="3" name="Title 2"/>
          <p:cNvSpPr>
            <a:spLocks noGrp="1"/>
          </p:cNvSpPr>
          <p:nvPr>
            <p:ph type="title"/>
          </p:nvPr>
        </p:nvSpPr>
        <p:spPr/>
        <p:txBody>
          <a:bodyPr/>
          <a:lstStyle/>
          <a:p>
            <a:r>
              <a:rPr lang="en-US" dirty="0"/>
              <a:t>The OLS Regression Line</a:t>
            </a:r>
          </a:p>
        </p:txBody>
      </p:sp>
      <p:graphicFrame>
        <p:nvGraphicFramePr>
          <p:cNvPr id="5" name="Object 3"/>
          <p:cNvGraphicFramePr>
            <a:graphicFrameLocks noChangeAspect="1"/>
          </p:cNvGraphicFramePr>
          <p:nvPr>
            <p:extLst>
              <p:ext uri="{D42A27DB-BD31-4B8C-83A1-F6EECF244321}">
                <p14:modId xmlns:p14="http://schemas.microsoft.com/office/powerpoint/2010/main" val="2083024275"/>
              </p:ext>
            </p:extLst>
          </p:nvPr>
        </p:nvGraphicFramePr>
        <p:xfrm>
          <a:off x="1295628" y="2015977"/>
          <a:ext cx="3062288" cy="1243013"/>
        </p:xfrm>
        <a:graphic>
          <a:graphicData uri="http://schemas.openxmlformats.org/presentationml/2006/ole">
            <mc:AlternateContent xmlns:mc="http://schemas.openxmlformats.org/markup-compatibility/2006">
              <mc:Choice xmlns:v="urn:schemas-microsoft-com:vml" Requires="v">
                <p:oleObj spid="_x0000_s19480" name="Equation" r:id="rId3" imgW="1536700" imgH="622300" progId="Equation.3">
                  <p:embed/>
                </p:oleObj>
              </mc:Choice>
              <mc:Fallback>
                <p:oleObj name="Equation" r:id="rId3" imgW="1536700" imgH="622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628" y="2015977"/>
                        <a:ext cx="3062288" cy="12430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6" name="Object 4"/>
          <p:cNvGraphicFramePr>
            <a:graphicFrameLocks noChangeAspect="1"/>
          </p:cNvGraphicFramePr>
          <p:nvPr>
            <p:extLst>
              <p:ext uri="{D42A27DB-BD31-4B8C-83A1-F6EECF244321}">
                <p14:modId xmlns:p14="http://schemas.microsoft.com/office/powerpoint/2010/main" val="2320766503"/>
              </p:ext>
            </p:extLst>
          </p:nvPr>
        </p:nvGraphicFramePr>
        <p:xfrm>
          <a:off x="5080372" y="2334524"/>
          <a:ext cx="1955800" cy="604838"/>
        </p:xfrm>
        <a:graphic>
          <a:graphicData uri="http://schemas.openxmlformats.org/presentationml/2006/ole">
            <mc:AlternateContent xmlns:mc="http://schemas.openxmlformats.org/markup-compatibility/2006">
              <mc:Choice xmlns:v="urn:schemas-microsoft-com:vml" Requires="v">
                <p:oleObj spid="_x0000_s19481" name="Equation" r:id="rId5" imgW="774364" imgH="241195" progId="Equation.3">
                  <p:embed/>
                </p:oleObj>
              </mc:Choice>
              <mc:Fallback>
                <p:oleObj name="Equation" r:id="rId5" imgW="774364" imgH="2411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0372" y="2334524"/>
                        <a:ext cx="1955800" cy="60483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7" name="Picture 6"/>
          <p:cNvPicPr>
            <a:picLocks noChangeAspect="1"/>
          </p:cNvPicPr>
          <p:nvPr/>
        </p:nvPicPr>
        <p:blipFill>
          <a:blip r:embed="rId7"/>
          <a:stretch>
            <a:fillRect/>
          </a:stretch>
        </p:blipFill>
        <p:spPr>
          <a:xfrm>
            <a:off x="1643557" y="5040390"/>
            <a:ext cx="2146300" cy="1333500"/>
          </a:xfrm>
          <a:prstGeom prst="rect">
            <a:avLst/>
          </a:prstGeom>
        </p:spPr>
      </p:pic>
      <p:pic>
        <p:nvPicPr>
          <p:cNvPr id="8" name="Picture 7"/>
          <p:cNvPicPr>
            <a:picLocks noChangeAspect="1"/>
          </p:cNvPicPr>
          <p:nvPr/>
        </p:nvPicPr>
        <p:blipFill>
          <a:blip r:embed="rId8"/>
          <a:stretch>
            <a:fillRect/>
          </a:stretch>
        </p:blipFill>
        <p:spPr>
          <a:xfrm>
            <a:off x="4357916" y="5400395"/>
            <a:ext cx="2362200" cy="787400"/>
          </a:xfrm>
          <a:prstGeom prst="rect">
            <a:avLst/>
          </a:prstGeom>
        </p:spPr>
      </p:pic>
    </p:spTree>
    <p:extLst>
      <p:ext uri="{BB962C8B-B14F-4D97-AF65-F5344CB8AC3E}">
        <p14:creationId xmlns:p14="http://schemas.microsoft.com/office/powerpoint/2010/main" val="16274058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451105" cy="1143000"/>
          </a:xfrm>
        </p:spPr>
        <p:txBody>
          <a:bodyPr>
            <a:normAutofit fontScale="90000"/>
          </a:bodyPr>
          <a:lstStyle/>
          <a:p>
            <a:r>
              <a:rPr lang="en-US" dirty="0"/>
              <a:t>Regression and Statistical Inference</a:t>
            </a:r>
          </a:p>
        </p:txBody>
      </p:sp>
      <p:sp>
        <p:nvSpPr>
          <p:cNvPr id="3" name="Content Placeholder 2"/>
          <p:cNvSpPr>
            <a:spLocks noGrp="1"/>
          </p:cNvSpPr>
          <p:nvPr>
            <p:ph idx="1"/>
          </p:nvPr>
        </p:nvSpPr>
        <p:spPr/>
        <p:txBody>
          <a:bodyPr>
            <a:normAutofit/>
          </a:bodyPr>
          <a:lstStyle/>
          <a:p>
            <a:r>
              <a:rPr lang="en-US" dirty="0">
                <a:solidFill>
                  <a:srgbClr val="000000"/>
                </a:solidFill>
              </a:rPr>
              <a:t>Just as with other kinds of statistics, our sample estimates will partly depend on random noise</a:t>
            </a:r>
          </a:p>
        </p:txBody>
      </p:sp>
    </p:spTree>
    <p:extLst>
      <p:ext uri="{BB962C8B-B14F-4D97-AF65-F5344CB8AC3E}">
        <p14:creationId xmlns:p14="http://schemas.microsoft.com/office/powerpoint/2010/main" val="15677457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480881D-042A-0A4C-B8BC-EBEC7E69F321}"/>
              </a:ext>
            </a:extLst>
          </p:cNvPr>
          <p:cNvPicPr>
            <a:picLocks noGrp="1" noChangeAspect="1"/>
          </p:cNvPicPr>
          <p:nvPr>
            <p:ph idx="1"/>
          </p:nvPr>
        </p:nvPicPr>
        <p:blipFill>
          <a:blip r:embed="rId2"/>
          <a:stretch>
            <a:fillRect/>
          </a:stretch>
        </p:blipFill>
        <p:spPr>
          <a:xfrm>
            <a:off x="356259" y="1139393"/>
            <a:ext cx="8592451" cy="5308907"/>
          </a:xfrm>
          <a:prstGeom prst="rect">
            <a:avLst/>
          </a:prstGeom>
        </p:spPr>
      </p:pic>
      <p:sp>
        <p:nvSpPr>
          <p:cNvPr id="3" name="Title 2">
            <a:extLst>
              <a:ext uri="{FF2B5EF4-FFF2-40B4-BE49-F238E27FC236}">
                <a16:creationId xmlns:a16="http://schemas.microsoft.com/office/drawing/2014/main" id="{E5D407B5-E32A-004F-B334-BB56E0D847B1}"/>
              </a:ext>
            </a:extLst>
          </p:cNvPr>
          <p:cNvSpPr>
            <a:spLocks noGrp="1"/>
          </p:cNvSpPr>
          <p:nvPr>
            <p:ph type="title"/>
          </p:nvPr>
        </p:nvSpPr>
        <p:spPr/>
        <p:txBody>
          <a:bodyPr/>
          <a:lstStyle/>
          <a:p>
            <a:r>
              <a:rPr lang="en-US" dirty="0"/>
              <a:t>Admission Rate and Fed Loans </a:t>
            </a:r>
          </a:p>
        </p:txBody>
      </p:sp>
    </p:spTree>
    <p:extLst>
      <p:ext uri="{BB962C8B-B14F-4D97-AF65-F5344CB8AC3E}">
        <p14:creationId xmlns:p14="http://schemas.microsoft.com/office/powerpoint/2010/main" val="19086725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750F2A0-5D49-1C40-9110-4007C7ABE788}"/>
              </a:ext>
            </a:extLst>
          </p:cNvPr>
          <p:cNvPicPr>
            <a:picLocks noGrp="1" noChangeAspect="1"/>
          </p:cNvPicPr>
          <p:nvPr>
            <p:ph idx="1"/>
          </p:nvPr>
        </p:nvPicPr>
        <p:blipFill>
          <a:blip r:embed="rId2"/>
          <a:stretch>
            <a:fillRect/>
          </a:stretch>
        </p:blipFill>
        <p:spPr>
          <a:xfrm>
            <a:off x="457200" y="1139976"/>
            <a:ext cx="4809094" cy="1674476"/>
          </a:xfrm>
          <a:prstGeom prst="rect">
            <a:avLst/>
          </a:prstGeom>
        </p:spPr>
      </p:pic>
      <p:sp>
        <p:nvSpPr>
          <p:cNvPr id="3" name="Title 2">
            <a:extLst>
              <a:ext uri="{FF2B5EF4-FFF2-40B4-BE49-F238E27FC236}">
                <a16:creationId xmlns:a16="http://schemas.microsoft.com/office/drawing/2014/main" id="{302BA105-E9C8-B847-83A4-C5996AAB4050}"/>
              </a:ext>
            </a:extLst>
          </p:cNvPr>
          <p:cNvSpPr>
            <a:spLocks noGrp="1"/>
          </p:cNvSpPr>
          <p:nvPr>
            <p:ph type="title"/>
          </p:nvPr>
        </p:nvSpPr>
        <p:spPr/>
        <p:txBody>
          <a:bodyPr/>
          <a:lstStyle/>
          <a:p>
            <a:r>
              <a:rPr lang="en-US" dirty="0"/>
              <a:t>Admission Rate and Fed Loans </a:t>
            </a:r>
          </a:p>
        </p:txBody>
      </p:sp>
      <p:pic>
        <p:nvPicPr>
          <p:cNvPr id="5" name="Picture 4">
            <a:extLst>
              <a:ext uri="{FF2B5EF4-FFF2-40B4-BE49-F238E27FC236}">
                <a16:creationId xmlns:a16="http://schemas.microsoft.com/office/drawing/2014/main" id="{09309411-81FA-5548-8E8C-554203FC951B}"/>
              </a:ext>
            </a:extLst>
          </p:cNvPr>
          <p:cNvPicPr>
            <a:picLocks noChangeAspect="1"/>
          </p:cNvPicPr>
          <p:nvPr/>
        </p:nvPicPr>
        <p:blipFill>
          <a:blip r:embed="rId3"/>
          <a:stretch>
            <a:fillRect/>
          </a:stretch>
        </p:blipFill>
        <p:spPr>
          <a:xfrm>
            <a:off x="2262198" y="2814452"/>
            <a:ext cx="6881802" cy="3928588"/>
          </a:xfrm>
          <a:prstGeom prst="rect">
            <a:avLst/>
          </a:prstGeom>
        </p:spPr>
      </p:pic>
    </p:spTree>
    <p:extLst>
      <p:ext uri="{BB962C8B-B14F-4D97-AF65-F5344CB8AC3E}">
        <p14:creationId xmlns:p14="http://schemas.microsoft.com/office/powerpoint/2010/main" val="26347424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2118A0C-9B6F-F943-92E7-A3A17F514525}"/>
              </a:ext>
            </a:extLst>
          </p:cNvPr>
          <p:cNvPicPr>
            <a:picLocks noGrp="1" noChangeAspect="1"/>
          </p:cNvPicPr>
          <p:nvPr>
            <p:ph idx="1"/>
          </p:nvPr>
        </p:nvPicPr>
        <p:blipFill>
          <a:blip r:embed="rId2"/>
          <a:stretch>
            <a:fillRect/>
          </a:stretch>
        </p:blipFill>
        <p:spPr>
          <a:xfrm>
            <a:off x="1669617" y="1481138"/>
            <a:ext cx="5804765" cy="4525962"/>
          </a:xfrm>
          <a:prstGeom prst="rect">
            <a:avLst/>
          </a:prstGeom>
        </p:spPr>
      </p:pic>
      <p:sp>
        <p:nvSpPr>
          <p:cNvPr id="3" name="Title 2">
            <a:extLst>
              <a:ext uri="{FF2B5EF4-FFF2-40B4-BE49-F238E27FC236}">
                <a16:creationId xmlns:a16="http://schemas.microsoft.com/office/drawing/2014/main" id="{2979CC4D-DEC3-9140-9F0F-78703C61B3BC}"/>
              </a:ext>
            </a:extLst>
          </p:cNvPr>
          <p:cNvSpPr>
            <a:spLocks noGrp="1"/>
          </p:cNvSpPr>
          <p:nvPr>
            <p:ph type="title"/>
          </p:nvPr>
        </p:nvSpPr>
        <p:spPr/>
        <p:txBody>
          <a:bodyPr/>
          <a:lstStyle/>
          <a:p>
            <a:r>
              <a:rPr lang="en-US" dirty="0"/>
              <a:t>Interpreting Regression Results</a:t>
            </a:r>
          </a:p>
        </p:txBody>
      </p:sp>
      <p:sp>
        <p:nvSpPr>
          <p:cNvPr id="5" name="TextBox 4">
            <a:extLst>
              <a:ext uri="{FF2B5EF4-FFF2-40B4-BE49-F238E27FC236}">
                <a16:creationId xmlns:a16="http://schemas.microsoft.com/office/drawing/2014/main" id="{DBDF3EDA-77CC-C54D-BB67-D4FA1BCD4451}"/>
              </a:ext>
            </a:extLst>
          </p:cNvPr>
          <p:cNvSpPr txBox="1"/>
          <p:nvPr/>
        </p:nvSpPr>
        <p:spPr>
          <a:xfrm>
            <a:off x="82262" y="1126223"/>
            <a:ext cx="1587355" cy="646331"/>
          </a:xfrm>
          <a:prstGeom prst="rect">
            <a:avLst/>
          </a:prstGeom>
          <a:noFill/>
        </p:spPr>
        <p:txBody>
          <a:bodyPr wrap="square" rtlCol="0">
            <a:spAutoFit/>
          </a:bodyPr>
          <a:lstStyle/>
          <a:p>
            <a:r>
              <a:rPr lang="en-US" dirty="0"/>
              <a:t>Dependent Variable</a:t>
            </a:r>
          </a:p>
        </p:txBody>
      </p:sp>
      <p:cxnSp>
        <p:nvCxnSpPr>
          <p:cNvPr id="6" name="Straight Connector 5">
            <a:extLst>
              <a:ext uri="{FF2B5EF4-FFF2-40B4-BE49-F238E27FC236}">
                <a16:creationId xmlns:a16="http://schemas.microsoft.com/office/drawing/2014/main" id="{7C42E335-3EC8-FA42-9832-CDB9936E5245}"/>
              </a:ext>
            </a:extLst>
          </p:cNvPr>
          <p:cNvCxnSpPr>
            <a:cxnSpLocks/>
          </p:cNvCxnSpPr>
          <p:nvPr/>
        </p:nvCxnSpPr>
        <p:spPr>
          <a:xfrm>
            <a:off x="875940" y="1772554"/>
            <a:ext cx="2591655" cy="650012"/>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BB0078C-AB63-2047-B036-0A54E5A2C6D8}"/>
              </a:ext>
            </a:extLst>
          </p:cNvPr>
          <p:cNvCxnSpPr>
            <a:cxnSpLocks/>
          </p:cNvCxnSpPr>
          <p:nvPr/>
        </p:nvCxnSpPr>
        <p:spPr>
          <a:xfrm>
            <a:off x="1167466" y="1471050"/>
            <a:ext cx="2502009" cy="1202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DE4112E-8F77-094C-B6D2-DAD1F91EF7E0}"/>
              </a:ext>
            </a:extLst>
          </p:cNvPr>
          <p:cNvCxnSpPr>
            <a:cxnSpLocks/>
          </p:cNvCxnSpPr>
          <p:nvPr/>
        </p:nvCxnSpPr>
        <p:spPr>
          <a:xfrm>
            <a:off x="3034533" y="4507660"/>
            <a:ext cx="4601301" cy="869724"/>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36AFBA95-D8F8-4644-AAB9-09FEA0A71E0B}"/>
              </a:ext>
            </a:extLst>
          </p:cNvPr>
          <p:cNvSpPr txBox="1"/>
          <p:nvPr/>
        </p:nvSpPr>
        <p:spPr>
          <a:xfrm>
            <a:off x="7474382" y="5446395"/>
            <a:ext cx="2088625" cy="646331"/>
          </a:xfrm>
          <a:prstGeom prst="rect">
            <a:avLst/>
          </a:prstGeom>
          <a:noFill/>
        </p:spPr>
        <p:txBody>
          <a:bodyPr wrap="square" rtlCol="0">
            <a:spAutoFit/>
          </a:bodyPr>
          <a:lstStyle/>
          <a:p>
            <a:r>
              <a:rPr lang="en-US" dirty="0"/>
              <a:t>Independent Variable</a:t>
            </a:r>
          </a:p>
        </p:txBody>
      </p:sp>
      <p:cxnSp>
        <p:nvCxnSpPr>
          <p:cNvPr id="14" name="Straight Connector 13">
            <a:extLst>
              <a:ext uri="{FF2B5EF4-FFF2-40B4-BE49-F238E27FC236}">
                <a16:creationId xmlns:a16="http://schemas.microsoft.com/office/drawing/2014/main" id="{1C4BCC95-2CB6-2045-A327-FB79F3CBC461}"/>
              </a:ext>
            </a:extLst>
          </p:cNvPr>
          <p:cNvCxnSpPr>
            <a:cxnSpLocks/>
          </p:cNvCxnSpPr>
          <p:nvPr/>
        </p:nvCxnSpPr>
        <p:spPr>
          <a:xfrm>
            <a:off x="5254458" y="2621720"/>
            <a:ext cx="2628778" cy="27455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2F84A62-2D38-E649-AC5F-7A7F0EEF99BE}"/>
              </a:ext>
            </a:extLst>
          </p:cNvPr>
          <p:cNvCxnSpPr>
            <a:cxnSpLocks/>
          </p:cNvCxnSpPr>
          <p:nvPr/>
        </p:nvCxnSpPr>
        <p:spPr>
          <a:xfrm>
            <a:off x="5429197" y="1710501"/>
            <a:ext cx="2717276" cy="374598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4639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a:xfrm>
            <a:off x="139170" y="274638"/>
            <a:ext cx="9004829" cy="1143000"/>
          </a:xfrm>
        </p:spPr>
        <p:txBody>
          <a:bodyPr>
            <a:normAutofit/>
          </a:bodyPr>
          <a:lstStyle/>
          <a:p>
            <a:r>
              <a:rPr lang="en-US" dirty="0"/>
              <a:t>An aside: Type I and Type II Errors</a:t>
            </a:r>
          </a:p>
        </p:txBody>
      </p:sp>
      <p:pic>
        <p:nvPicPr>
          <p:cNvPr id="4" name="Content Placeholder 3"/>
          <p:cNvPicPr>
            <a:picLocks noChangeAspect="1"/>
          </p:cNvPicPr>
          <p:nvPr/>
        </p:nvPicPr>
        <p:blipFill>
          <a:blip r:embed="rId2"/>
          <a:srcRect l="1759" r="1759"/>
          <a:stretch>
            <a:fillRect/>
          </a:stretch>
        </p:blipFill>
        <p:spPr>
          <a:xfrm>
            <a:off x="0" y="1229886"/>
            <a:ext cx="9144000" cy="5028847"/>
          </a:xfrm>
          <a:prstGeom prst="rect">
            <a:avLst/>
          </a:prstGeom>
        </p:spPr>
      </p:pic>
    </p:spTree>
    <p:extLst>
      <p:ext uri="{BB962C8B-B14F-4D97-AF65-F5344CB8AC3E}">
        <p14:creationId xmlns:p14="http://schemas.microsoft.com/office/powerpoint/2010/main" val="6636135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6B0ED8-6838-AD44-A0B4-3D94A3246876}"/>
              </a:ext>
            </a:extLst>
          </p:cNvPr>
          <p:cNvSpPr>
            <a:spLocks noGrp="1"/>
          </p:cNvSpPr>
          <p:nvPr>
            <p:ph idx="1"/>
          </p:nvPr>
        </p:nvSpPr>
        <p:spPr/>
        <p:txBody>
          <a:bodyPr/>
          <a:lstStyle/>
          <a:p>
            <a:r>
              <a:rPr lang="en-US" dirty="0"/>
              <a:t>Independent Variable</a:t>
            </a:r>
          </a:p>
          <a:p>
            <a:pPr lvl="1"/>
            <a:r>
              <a:rPr lang="en-US" dirty="0"/>
              <a:t>The school’s admission rate, measured as a percentage in decimal form (0-1)</a:t>
            </a:r>
          </a:p>
          <a:p>
            <a:r>
              <a:rPr lang="en-US" dirty="0"/>
              <a:t>Dependent Variable</a:t>
            </a:r>
          </a:p>
          <a:p>
            <a:pPr lvl="1"/>
            <a:r>
              <a:rPr lang="en-US" dirty="0"/>
              <a:t>The percentage of students on federal loans, measured as a percentage in decimal form (0-1)</a:t>
            </a:r>
          </a:p>
        </p:txBody>
      </p:sp>
      <p:sp>
        <p:nvSpPr>
          <p:cNvPr id="3" name="Title 2">
            <a:extLst>
              <a:ext uri="{FF2B5EF4-FFF2-40B4-BE49-F238E27FC236}">
                <a16:creationId xmlns:a16="http://schemas.microsoft.com/office/drawing/2014/main" id="{79D133B6-B3BE-284F-A6C6-C0B69FD85A9A}"/>
              </a:ext>
            </a:extLst>
          </p:cNvPr>
          <p:cNvSpPr>
            <a:spLocks noGrp="1"/>
          </p:cNvSpPr>
          <p:nvPr>
            <p:ph type="title"/>
          </p:nvPr>
        </p:nvSpPr>
        <p:spPr/>
        <p:txBody>
          <a:bodyPr/>
          <a:lstStyle/>
          <a:p>
            <a:r>
              <a:rPr lang="en-US" dirty="0"/>
              <a:t>The Regression Model</a:t>
            </a:r>
          </a:p>
        </p:txBody>
      </p:sp>
    </p:spTree>
    <p:extLst>
      <p:ext uri="{BB962C8B-B14F-4D97-AF65-F5344CB8AC3E}">
        <p14:creationId xmlns:p14="http://schemas.microsoft.com/office/powerpoint/2010/main" val="36346070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3CCCC-77F8-D04D-B2CC-3E951BA6740E}"/>
              </a:ext>
            </a:extLst>
          </p:cNvPr>
          <p:cNvSpPr>
            <a:spLocks noGrp="1"/>
          </p:cNvSpPr>
          <p:nvPr>
            <p:ph type="title"/>
          </p:nvPr>
        </p:nvSpPr>
        <p:spPr/>
        <p:txBody>
          <a:bodyPr/>
          <a:lstStyle/>
          <a:p>
            <a:r>
              <a:rPr lang="en-US" dirty="0"/>
              <a:t>Interpreting Regression Results</a:t>
            </a:r>
          </a:p>
        </p:txBody>
      </p:sp>
      <p:pic>
        <p:nvPicPr>
          <p:cNvPr id="4" name="Content Placeholder 3">
            <a:extLst>
              <a:ext uri="{FF2B5EF4-FFF2-40B4-BE49-F238E27FC236}">
                <a16:creationId xmlns:a16="http://schemas.microsoft.com/office/drawing/2014/main" id="{3D523AFF-9BA0-3449-9C2C-FD8AFEB5798F}"/>
              </a:ext>
            </a:extLst>
          </p:cNvPr>
          <p:cNvPicPr>
            <a:picLocks noGrp="1" noChangeAspect="1"/>
          </p:cNvPicPr>
          <p:nvPr>
            <p:ph idx="1"/>
          </p:nvPr>
        </p:nvPicPr>
        <p:blipFill>
          <a:blip r:embed="rId2"/>
          <a:stretch>
            <a:fillRect/>
          </a:stretch>
        </p:blipFill>
        <p:spPr>
          <a:xfrm>
            <a:off x="1669617" y="1481138"/>
            <a:ext cx="5804765" cy="4525962"/>
          </a:xfrm>
          <a:prstGeom prst="rect">
            <a:avLst/>
          </a:prstGeom>
        </p:spPr>
      </p:pic>
      <p:cxnSp>
        <p:nvCxnSpPr>
          <p:cNvPr id="6" name="Straight Connector 5">
            <a:extLst>
              <a:ext uri="{FF2B5EF4-FFF2-40B4-BE49-F238E27FC236}">
                <a16:creationId xmlns:a16="http://schemas.microsoft.com/office/drawing/2014/main" id="{A2C172E9-1125-9642-806B-4F7FC1C2642D}"/>
              </a:ext>
            </a:extLst>
          </p:cNvPr>
          <p:cNvCxnSpPr>
            <a:cxnSpLocks/>
          </p:cNvCxnSpPr>
          <p:nvPr/>
        </p:nvCxnSpPr>
        <p:spPr>
          <a:xfrm>
            <a:off x="878774" y="3856461"/>
            <a:ext cx="2375065" cy="325110"/>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3A74AA2C-9B13-284E-B225-503A389E0FEC}"/>
              </a:ext>
            </a:extLst>
          </p:cNvPr>
          <p:cNvPicPr>
            <a:picLocks noChangeAspect="1"/>
          </p:cNvPicPr>
          <p:nvPr/>
        </p:nvPicPr>
        <p:blipFill>
          <a:blip r:embed="rId3"/>
          <a:stretch>
            <a:fillRect/>
          </a:stretch>
        </p:blipFill>
        <p:spPr>
          <a:xfrm>
            <a:off x="293090" y="3420451"/>
            <a:ext cx="585684" cy="647335"/>
          </a:xfrm>
          <a:prstGeom prst="rect">
            <a:avLst/>
          </a:prstGeom>
        </p:spPr>
      </p:pic>
      <p:pic>
        <p:nvPicPr>
          <p:cNvPr id="13" name="Picture 12">
            <a:extLst>
              <a:ext uri="{FF2B5EF4-FFF2-40B4-BE49-F238E27FC236}">
                <a16:creationId xmlns:a16="http://schemas.microsoft.com/office/drawing/2014/main" id="{FAA345BC-36A0-8445-AAC6-64DC3B1D6672}"/>
              </a:ext>
            </a:extLst>
          </p:cNvPr>
          <p:cNvPicPr>
            <a:picLocks noChangeAspect="1"/>
          </p:cNvPicPr>
          <p:nvPr/>
        </p:nvPicPr>
        <p:blipFill>
          <a:blip r:embed="rId4"/>
          <a:stretch>
            <a:fillRect/>
          </a:stretch>
        </p:blipFill>
        <p:spPr>
          <a:xfrm>
            <a:off x="420832" y="4622965"/>
            <a:ext cx="330200" cy="533400"/>
          </a:xfrm>
          <a:prstGeom prst="rect">
            <a:avLst/>
          </a:prstGeom>
        </p:spPr>
      </p:pic>
      <p:cxnSp>
        <p:nvCxnSpPr>
          <p:cNvPr id="14" name="Straight Connector 13">
            <a:extLst>
              <a:ext uri="{FF2B5EF4-FFF2-40B4-BE49-F238E27FC236}">
                <a16:creationId xmlns:a16="http://schemas.microsoft.com/office/drawing/2014/main" id="{7B42EA9B-3359-9848-83AA-C9A071185048}"/>
              </a:ext>
            </a:extLst>
          </p:cNvPr>
          <p:cNvCxnSpPr>
            <a:cxnSpLocks/>
          </p:cNvCxnSpPr>
          <p:nvPr/>
        </p:nvCxnSpPr>
        <p:spPr>
          <a:xfrm flipV="1">
            <a:off x="751032" y="4417621"/>
            <a:ext cx="2502807" cy="472044"/>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366A134-9F9C-1A4E-A6B3-D0D697056F32}"/>
              </a:ext>
            </a:extLst>
          </p:cNvPr>
          <p:cNvSpPr txBox="1"/>
          <p:nvPr/>
        </p:nvSpPr>
        <p:spPr>
          <a:xfrm>
            <a:off x="6708175" y="3374786"/>
            <a:ext cx="2269570" cy="369332"/>
          </a:xfrm>
          <a:prstGeom prst="rect">
            <a:avLst/>
          </a:prstGeom>
          <a:noFill/>
        </p:spPr>
        <p:txBody>
          <a:bodyPr wrap="square" rtlCol="0">
            <a:spAutoFit/>
          </a:bodyPr>
          <a:lstStyle/>
          <a:p>
            <a:r>
              <a:rPr lang="en-US" dirty="0"/>
              <a:t>p-value for α-hat </a:t>
            </a:r>
          </a:p>
        </p:txBody>
      </p:sp>
      <p:sp>
        <p:nvSpPr>
          <p:cNvPr id="17" name="TextBox 16">
            <a:extLst>
              <a:ext uri="{FF2B5EF4-FFF2-40B4-BE49-F238E27FC236}">
                <a16:creationId xmlns:a16="http://schemas.microsoft.com/office/drawing/2014/main" id="{6F844B2F-8ADC-0F45-8DB1-FBAAB5E90FFF}"/>
              </a:ext>
            </a:extLst>
          </p:cNvPr>
          <p:cNvSpPr txBox="1"/>
          <p:nvPr/>
        </p:nvSpPr>
        <p:spPr>
          <a:xfrm>
            <a:off x="7042064" y="4321611"/>
            <a:ext cx="2200202" cy="369332"/>
          </a:xfrm>
          <a:prstGeom prst="rect">
            <a:avLst/>
          </a:prstGeom>
          <a:noFill/>
        </p:spPr>
        <p:txBody>
          <a:bodyPr wrap="square" rtlCol="0">
            <a:spAutoFit/>
          </a:bodyPr>
          <a:lstStyle/>
          <a:p>
            <a:r>
              <a:rPr lang="en-US" dirty="0"/>
              <a:t>p-value for β-hat </a:t>
            </a:r>
          </a:p>
        </p:txBody>
      </p:sp>
      <p:cxnSp>
        <p:nvCxnSpPr>
          <p:cNvPr id="18" name="Straight Connector 17">
            <a:extLst>
              <a:ext uri="{FF2B5EF4-FFF2-40B4-BE49-F238E27FC236}">
                <a16:creationId xmlns:a16="http://schemas.microsoft.com/office/drawing/2014/main" id="{81D50840-E05A-1D4C-96AF-B6D310754067}"/>
              </a:ext>
            </a:extLst>
          </p:cNvPr>
          <p:cNvCxnSpPr>
            <a:cxnSpLocks/>
          </p:cNvCxnSpPr>
          <p:nvPr/>
        </p:nvCxnSpPr>
        <p:spPr>
          <a:xfrm flipH="1">
            <a:off x="6489530" y="3642386"/>
            <a:ext cx="276267" cy="4081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1D029F52-E01A-FB43-BF65-E90FDB46FFFA}"/>
              </a:ext>
            </a:extLst>
          </p:cNvPr>
          <p:cNvCxnSpPr>
            <a:cxnSpLocks/>
            <a:stCxn id="17" idx="1"/>
          </p:cNvCxnSpPr>
          <p:nvPr/>
        </p:nvCxnSpPr>
        <p:spPr>
          <a:xfrm flipH="1" flipV="1">
            <a:off x="6489530" y="4438657"/>
            <a:ext cx="552534" cy="6762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29018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FDD13C-5532-CC41-A710-9337A86ABEA3}"/>
              </a:ext>
            </a:extLst>
          </p:cNvPr>
          <p:cNvSpPr>
            <a:spLocks noGrp="1"/>
          </p:cNvSpPr>
          <p:nvPr>
            <p:ph type="title"/>
          </p:nvPr>
        </p:nvSpPr>
        <p:spPr/>
        <p:txBody>
          <a:bodyPr/>
          <a:lstStyle/>
          <a:p>
            <a:r>
              <a:rPr lang="en-US" dirty="0"/>
              <a:t>Interpreting Regression Results</a:t>
            </a:r>
          </a:p>
        </p:txBody>
      </p:sp>
      <p:pic>
        <p:nvPicPr>
          <p:cNvPr id="4" name="Picture 3">
            <a:extLst>
              <a:ext uri="{FF2B5EF4-FFF2-40B4-BE49-F238E27FC236}">
                <a16:creationId xmlns:a16="http://schemas.microsoft.com/office/drawing/2014/main" id="{61CA7026-419F-2C46-A509-A7ED33E47778}"/>
              </a:ext>
            </a:extLst>
          </p:cNvPr>
          <p:cNvPicPr>
            <a:picLocks noChangeAspect="1"/>
          </p:cNvPicPr>
          <p:nvPr/>
        </p:nvPicPr>
        <p:blipFill>
          <a:blip r:embed="rId2"/>
          <a:stretch>
            <a:fillRect/>
          </a:stretch>
        </p:blipFill>
        <p:spPr>
          <a:xfrm>
            <a:off x="613723" y="1093970"/>
            <a:ext cx="585684" cy="647335"/>
          </a:xfrm>
          <a:prstGeom prst="rect">
            <a:avLst/>
          </a:prstGeom>
        </p:spPr>
      </p:pic>
      <p:pic>
        <p:nvPicPr>
          <p:cNvPr id="5" name="Picture 4">
            <a:extLst>
              <a:ext uri="{FF2B5EF4-FFF2-40B4-BE49-F238E27FC236}">
                <a16:creationId xmlns:a16="http://schemas.microsoft.com/office/drawing/2014/main" id="{5D56125A-3955-3E4F-8D0A-BA74151B284F}"/>
              </a:ext>
            </a:extLst>
          </p:cNvPr>
          <p:cNvPicPr>
            <a:picLocks noChangeAspect="1"/>
          </p:cNvPicPr>
          <p:nvPr/>
        </p:nvPicPr>
        <p:blipFill>
          <a:blip r:embed="rId2"/>
          <a:stretch>
            <a:fillRect/>
          </a:stretch>
        </p:blipFill>
        <p:spPr>
          <a:xfrm>
            <a:off x="1351890" y="1968205"/>
            <a:ext cx="360053" cy="397953"/>
          </a:xfrm>
          <a:prstGeom prst="rect">
            <a:avLst/>
          </a:prstGeom>
        </p:spPr>
      </p:pic>
      <p:pic>
        <p:nvPicPr>
          <p:cNvPr id="6" name="Picture 5">
            <a:extLst>
              <a:ext uri="{FF2B5EF4-FFF2-40B4-BE49-F238E27FC236}">
                <a16:creationId xmlns:a16="http://schemas.microsoft.com/office/drawing/2014/main" id="{E1142A9D-03FE-5F4E-B223-F7065EA8F676}"/>
              </a:ext>
            </a:extLst>
          </p:cNvPr>
          <p:cNvPicPr>
            <a:picLocks noChangeAspect="1"/>
          </p:cNvPicPr>
          <p:nvPr/>
        </p:nvPicPr>
        <p:blipFill>
          <a:blip r:embed="rId3"/>
          <a:stretch>
            <a:fillRect/>
          </a:stretch>
        </p:blipFill>
        <p:spPr>
          <a:xfrm>
            <a:off x="698747" y="3020165"/>
            <a:ext cx="415636" cy="671412"/>
          </a:xfrm>
          <a:prstGeom prst="rect">
            <a:avLst/>
          </a:prstGeom>
        </p:spPr>
      </p:pic>
      <p:sp>
        <p:nvSpPr>
          <p:cNvPr id="2" name="Content Placeholder 1">
            <a:extLst>
              <a:ext uri="{FF2B5EF4-FFF2-40B4-BE49-F238E27FC236}">
                <a16:creationId xmlns:a16="http://schemas.microsoft.com/office/drawing/2014/main" id="{0E16AA93-59C2-4945-9A68-1FCF3B82F614}"/>
              </a:ext>
            </a:extLst>
          </p:cNvPr>
          <p:cNvSpPr>
            <a:spLocks noGrp="1"/>
          </p:cNvSpPr>
          <p:nvPr>
            <p:ph idx="1"/>
          </p:nvPr>
        </p:nvSpPr>
        <p:spPr>
          <a:xfrm>
            <a:off x="332957" y="1223158"/>
            <a:ext cx="8645237" cy="5438899"/>
          </a:xfrm>
        </p:spPr>
        <p:txBody>
          <a:bodyPr>
            <a:normAutofit/>
          </a:bodyPr>
          <a:lstStyle/>
          <a:p>
            <a:r>
              <a:rPr lang="en-US" dirty="0"/>
              <a:t>    =.51186</a:t>
            </a:r>
          </a:p>
          <a:p>
            <a:pPr lvl="1"/>
            <a:r>
              <a:rPr lang="en-US" dirty="0"/>
              <a:t>When X is equal to 0, Y will, on average, have a value of</a:t>
            </a:r>
          </a:p>
          <a:p>
            <a:pPr lvl="1"/>
            <a:r>
              <a:rPr lang="en-US" dirty="0"/>
              <a:t>On average, when a school has an admissions rate of 0, 51.186% of students will have federal loans</a:t>
            </a:r>
          </a:p>
          <a:p>
            <a:r>
              <a:rPr lang="en-US" dirty="0"/>
              <a:t>    =.11249</a:t>
            </a:r>
          </a:p>
          <a:p>
            <a:pPr lvl="1"/>
            <a:r>
              <a:rPr lang="en-US" dirty="0"/>
              <a:t>When X increases by 1, Y will, on average, increase/decrease by </a:t>
            </a:r>
          </a:p>
          <a:p>
            <a:pPr lvl="1"/>
            <a:r>
              <a:rPr lang="en-US" dirty="0"/>
              <a:t>When a school’s admission rate increases to 100%, students will, on average, have 11% more federal loans</a:t>
            </a:r>
          </a:p>
          <a:p>
            <a:pPr lvl="1"/>
            <a:r>
              <a:rPr lang="en-US" dirty="0"/>
              <a:t>When a school’s admission rate increases by 1%, students will, on average, have .11% more federal loans</a:t>
            </a:r>
          </a:p>
        </p:txBody>
      </p:sp>
      <p:pic>
        <p:nvPicPr>
          <p:cNvPr id="7" name="Picture 6">
            <a:extLst>
              <a:ext uri="{FF2B5EF4-FFF2-40B4-BE49-F238E27FC236}">
                <a16:creationId xmlns:a16="http://schemas.microsoft.com/office/drawing/2014/main" id="{1D599931-3776-7142-982E-7190D9BFCF3F}"/>
              </a:ext>
            </a:extLst>
          </p:cNvPr>
          <p:cNvPicPr>
            <a:picLocks noChangeAspect="1"/>
          </p:cNvPicPr>
          <p:nvPr/>
        </p:nvPicPr>
        <p:blipFill>
          <a:blip r:embed="rId3"/>
          <a:stretch>
            <a:fillRect/>
          </a:stretch>
        </p:blipFill>
        <p:spPr>
          <a:xfrm>
            <a:off x="4066639" y="3942607"/>
            <a:ext cx="277208" cy="447798"/>
          </a:xfrm>
          <a:prstGeom prst="rect">
            <a:avLst/>
          </a:prstGeom>
        </p:spPr>
      </p:pic>
    </p:spTree>
    <p:extLst>
      <p:ext uri="{BB962C8B-B14F-4D97-AF65-F5344CB8AC3E}">
        <p14:creationId xmlns:p14="http://schemas.microsoft.com/office/powerpoint/2010/main" val="41202251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B93ECB-0372-A74C-BCEF-9D26E37C601A}"/>
              </a:ext>
            </a:extLst>
          </p:cNvPr>
          <p:cNvSpPr>
            <a:spLocks noGrp="1"/>
          </p:cNvSpPr>
          <p:nvPr>
            <p:ph type="title"/>
          </p:nvPr>
        </p:nvSpPr>
        <p:spPr/>
        <p:txBody>
          <a:bodyPr/>
          <a:lstStyle/>
          <a:p>
            <a:r>
              <a:rPr lang="en-US" dirty="0" err="1"/>
              <a:t>Scatterpot</a:t>
            </a:r>
            <a:r>
              <a:rPr lang="en-US" dirty="0"/>
              <a:t> w/ Regression Line</a:t>
            </a:r>
          </a:p>
        </p:txBody>
      </p:sp>
      <p:sp>
        <p:nvSpPr>
          <p:cNvPr id="6" name="Content Placeholder 5">
            <a:extLst>
              <a:ext uri="{FF2B5EF4-FFF2-40B4-BE49-F238E27FC236}">
                <a16:creationId xmlns:a16="http://schemas.microsoft.com/office/drawing/2014/main" id="{69CF6E17-4EF6-A347-8642-1A6104C1075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D931CA5-CE0F-084F-9E76-B44F0CBE1247}"/>
              </a:ext>
            </a:extLst>
          </p:cNvPr>
          <p:cNvPicPr>
            <a:picLocks noChangeAspect="1"/>
          </p:cNvPicPr>
          <p:nvPr/>
        </p:nvPicPr>
        <p:blipFill>
          <a:blip r:embed="rId2"/>
          <a:stretch>
            <a:fillRect/>
          </a:stretch>
        </p:blipFill>
        <p:spPr>
          <a:xfrm>
            <a:off x="1041400" y="1196769"/>
            <a:ext cx="7061200" cy="5842000"/>
          </a:xfrm>
          <a:prstGeom prst="rect">
            <a:avLst/>
          </a:prstGeom>
        </p:spPr>
      </p:pic>
    </p:spTree>
    <p:extLst>
      <p:ext uri="{BB962C8B-B14F-4D97-AF65-F5344CB8AC3E}">
        <p14:creationId xmlns:p14="http://schemas.microsoft.com/office/powerpoint/2010/main" val="23256462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49E991-9296-AB43-9A57-60AD61CEB1E5}"/>
              </a:ext>
            </a:extLst>
          </p:cNvPr>
          <p:cNvSpPr>
            <a:spLocks noGrp="1"/>
          </p:cNvSpPr>
          <p:nvPr>
            <p:ph idx="1"/>
          </p:nvPr>
        </p:nvSpPr>
        <p:spPr/>
        <p:txBody>
          <a:bodyPr/>
          <a:lstStyle/>
          <a:p>
            <a:r>
              <a:rPr lang="en-US" dirty="0"/>
              <a:t>We can be 99.999% confident that the relationship between admission rates and federal loan rates is a positive one (p&lt;0.000)</a:t>
            </a:r>
          </a:p>
          <a:p>
            <a:endParaRPr lang="en-US" dirty="0"/>
          </a:p>
          <a:p>
            <a:r>
              <a:rPr lang="en-US" dirty="0"/>
              <a:t>We can be 99.999% confident that, on average, when schools have 0% admission rates, they will have a positive federal loan rate (p &lt;0.000)</a:t>
            </a:r>
          </a:p>
          <a:p>
            <a:pPr lvl="1"/>
            <a:r>
              <a:rPr lang="en-US" dirty="0"/>
              <a:t>We don’t use this that often, at least in this way</a:t>
            </a:r>
          </a:p>
          <a:p>
            <a:pPr lvl="1"/>
            <a:r>
              <a:rPr lang="en-US" dirty="0"/>
              <a:t>In this case, it’s meaningless</a:t>
            </a:r>
          </a:p>
        </p:txBody>
      </p:sp>
      <p:sp>
        <p:nvSpPr>
          <p:cNvPr id="3" name="Title 2">
            <a:extLst>
              <a:ext uri="{FF2B5EF4-FFF2-40B4-BE49-F238E27FC236}">
                <a16:creationId xmlns:a16="http://schemas.microsoft.com/office/drawing/2014/main" id="{613BE4AE-53CD-F84D-A06D-FAA70F7FA1D2}"/>
              </a:ext>
            </a:extLst>
          </p:cNvPr>
          <p:cNvSpPr>
            <a:spLocks noGrp="1"/>
          </p:cNvSpPr>
          <p:nvPr>
            <p:ph type="title"/>
          </p:nvPr>
        </p:nvSpPr>
        <p:spPr/>
        <p:txBody>
          <a:bodyPr/>
          <a:lstStyle/>
          <a:p>
            <a:r>
              <a:rPr lang="en-US" dirty="0"/>
              <a:t>Interpreting Regression Results</a:t>
            </a:r>
          </a:p>
        </p:txBody>
      </p:sp>
    </p:spTree>
    <p:extLst>
      <p:ext uri="{BB962C8B-B14F-4D97-AF65-F5344CB8AC3E}">
        <p14:creationId xmlns:p14="http://schemas.microsoft.com/office/powerpoint/2010/main" val="27319884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939CCB-3830-A84D-AE09-152C8239C287}"/>
              </a:ext>
            </a:extLst>
          </p:cNvPr>
          <p:cNvSpPr>
            <a:spLocks noGrp="1"/>
          </p:cNvSpPr>
          <p:nvPr>
            <p:ph idx="1"/>
          </p:nvPr>
        </p:nvSpPr>
        <p:spPr>
          <a:xfrm>
            <a:off x="249383" y="1481328"/>
            <a:ext cx="8668986" cy="4753217"/>
          </a:xfrm>
        </p:spPr>
        <p:txBody>
          <a:bodyPr>
            <a:normAutofit fontScale="92500"/>
          </a:bodyPr>
          <a:lstStyle/>
          <a:p>
            <a:r>
              <a:rPr lang="en-US" dirty="0"/>
              <a:t>95% Confidence Interval for α</a:t>
            </a:r>
          </a:p>
          <a:p>
            <a:pPr lvl="1"/>
            <a:r>
              <a:rPr lang="el-GR" dirty="0"/>
              <a:t>α</a:t>
            </a:r>
            <a:r>
              <a:rPr lang="en-US" dirty="0"/>
              <a:t>-hat ± 2(Se</a:t>
            </a:r>
            <a:r>
              <a:rPr lang="en-US" baseline="-25000" dirty="0"/>
              <a:t>α-hat</a:t>
            </a:r>
            <a:r>
              <a:rPr lang="en-US" dirty="0"/>
              <a:t>)</a:t>
            </a:r>
          </a:p>
          <a:p>
            <a:pPr lvl="1"/>
            <a:r>
              <a:rPr lang="en-US" dirty="0"/>
              <a:t>.51186 ± 2(.01603)</a:t>
            </a:r>
          </a:p>
          <a:p>
            <a:pPr lvl="1"/>
            <a:r>
              <a:rPr lang="en-US" dirty="0"/>
              <a:t>We are 95% confident that when a school’s admissions rate is 0%, the average percentage of students on federal loans will be between 47.98% and 54.39%</a:t>
            </a:r>
          </a:p>
          <a:p>
            <a:pPr lvl="1"/>
            <a:endParaRPr lang="en-US" dirty="0"/>
          </a:p>
          <a:p>
            <a:r>
              <a:rPr lang="en-US" dirty="0"/>
              <a:t>95% Confidence Interval for β</a:t>
            </a:r>
          </a:p>
          <a:p>
            <a:pPr lvl="1"/>
            <a:r>
              <a:rPr lang="el-GR" dirty="0"/>
              <a:t>β</a:t>
            </a:r>
            <a:r>
              <a:rPr lang="en-US" dirty="0"/>
              <a:t>-hat ± 2(Se</a:t>
            </a:r>
            <a:r>
              <a:rPr lang="en-US" baseline="-25000" dirty="0"/>
              <a:t>β-hat</a:t>
            </a:r>
            <a:r>
              <a:rPr lang="en-US" dirty="0"/>
              <a:t>)</a:t>
            </a:r>
          </a:p>
          <a:p>
            <a:pPr lvl="1"/>
            <a:r>
              <a:rPr lang="en-US" dirty="0"/>
              <a:t>.11429 ± 2(.02219)</a:t>
            </a:r>
          </a:p>
          <a:p>
            <a:pPr lvl="1"/>
            <a:r>
              <a:rPr lang="en-US" dirty="0"/>
              <a:t>We are 95% confident that when a school’s admissions rate increases by 1%, the average percentage of students on federal loans will increase between .0699% and .1587%</a:t>
            </a:r>
          </a:p>
          <a:p>
            <a:pPr lvl="1"/>
            <a:endParaRPr lang="en-US" dirty="0"/>
          </a:p>
          <a:p>
            <a:endParaRPr lang="en-US" dirty="0"/>
          </a:p>
        </p:txBody>
      </p:sp>
      <p:sp>
        <p:nvSpPr>
          <p:cNvPr id="3" name="Title 2">
            <a:extLst>
              <a:ext uri="{FF2B5EF4-FFF2-40B4-BE49-F238E27FC236}">
                <a16:creationId xmlns:a16="http://schemas.microsoft.com/office/drawing/2014/main" id="{4D71482C-ED85-B743-BC30-3E90C6434D34}"/>
              </a:ext>
            </a:extLst>
          </p:cNvPr>
          <p:cNvSpPr>
            <a:spLocks noGrp="1"/>
          </p:cNvSpPr>
          <p:nvPr>
            <p:ph type="title"/>
          </p:nvPr>
        </p:nvSpPr>
        <p:spPr/>
        <p:txBody>
          <a:bodyPr/>
          <a:lstStyle/>
          <a:p>
            <a:r>
              <a:rPr lang="en-US" dirty="0"/>
              <a:t>Interpreting Regression Results</a:t>
            </a:r>
          </a:p>
        </p:txBody>
      </p:sp>
    </p:spTree>
    <p:extLst>
      <p:ext uri="{BB962C8B-B14F-4D97-AF65-F5344CB8AC3E}">
        <p14:creationId xmlns:p14="http://schemas.microsoft.com/office/powerpoint/2010/main" val="31073363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39FC10-72C8-0943-88FD-568EB8DEBA62}"/>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51DA2360-168F-674E-B6F1-AF4D81DFBD8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879D17B-7264-624F-90ED-3516559131D3}"/>
              </a:ext>
            </a:extLst>
          </p:cNvPr>
          <p:cNvPicPr>
            <a:picLocks noChangeAspect="1"/>
          </p:cNvPicPr>
          <p:nvPr/>
        </p:nvPicPr>
        <p:blipFill>
          <a:blip r:embed="rId2"/>
          <a:stretch>
            <a:fillRect/>
          </a:stretch>
        </p:blipFill>
        <p:spPr>
          <a:xfrm>
            <a:off x="379213" y="475013"/>
            <a:ext cx="7981016" cy="6222780"/>
          </a:xfrm>
          <a:prstGeom prst="rect">
            <a:avLst/>
          </a:prstGeom>
        </p:spPr>
      </p:pic>
    </p:spTree>
    <p:extLst>
      <p:ext uri="{BB962C8B-B14F-4D97-AF65-F5344CB8AC3E}">
        <p14:creationId xmlns:p14="http://schemas.microsoft.com/office/powerpoint/2010/main" val="26446575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68A479-247F-0B4D-8793-BB1D5C8F89F8}"/>
              </a:ext>
            </a:extLst>
          </p:cNvPr>
          <p:cNvSpPr>
            <a:spLocks noGrp="1"/>
          </p:cNvSpPr>
          <p:nvPr>
            <p:ph idx="1"/>
          </p:nvPr>
        </p:nvSpPr>
        <p:spPr>
          <a:xfrm>
            <a:off x="457199" y="1481328"/>
            <a:ext cx="8603673" cy="4525963"/>
          </a:xfrm>
        </p:spPr>
        <p:txBody>
          <a:bodyPr/>
          <a:lstStyle/>
          <a:p>
            <a:r>
              <a:rPr lang="en-US" i="1" dirty="0" err="1"/>
              <a:t>FedLoanRate</a:t>
            </a:r>
            <a:r>
              <a:rPr lang="en-US" i="1" baseline="-25000" dirty="0" err="1"/>
              <a:t>i</a:t>
            </a:r>
            <a:r>
              <a:rPr lang="en-US" dirty="0"/>
              <a:t>=.51186+.11249</a:t>
            </a:r>
            <a:r>
              <a:rPr lang="en-US" i="1" dirty="0"/>
              <a:t>AdmissionsRate</a:t>
            </a:r>
            <a:r>
              <a:rPr lang="en-US" i="1" baseline="-25000" dirty="0"/>
              <a:t>i</a:t>
            </a:r>
          </a:p>
          <a:p>
            <a:endParaRPr lang="en-US" i="1" dirty="0"/>
          </a:p>
        </p:txBody>
      </p:sp>
      <p:sp>
        <p:nvSpPr>
          <p:cNvPr id="3" name="Title 2">
            <a:extLst>
              <a:ext uri="{FF2B5EF4-FFF2-40B4-BE49-F238E27FC236}">
                <a16:creationId xmlns:a16="http://schemas.microsoft.com/office/drawing/2014/main" id="{AB8E4A72-C868-E140-86B6-62BC07417127}"/>
              </a:ext>
            </a:extLst>
          </p:cNvPr>
          <p:cNvSpPr>
            <a:spLocks noGrp="1"/>
          </p:cNvSpPr>
          <p:nvPr>
            <p:ph type="title"/>
          </p:nvPr>
        </p:nvSpPr>
        <p:spPr/>
        <p:txBody>
          <a:bodyPr>
            <a:normAutofit fontScale="90000"/>
          </a:bodyPr>
          <a:lstStyle/>
          <a:p>
            <a:r>
              <a:rPr lang="en-US" dirty="0"/>
              <a:t>Another way to write these results… </a:t>
            </a:r>
          </a:p>
        </p:txBody>
      </p:sp>
    </p:spTree>
    <p:extLst>
      <p:ext uri="{BB962C8B-B14F-4D97-AF65-F5344CB8AC3E}">
        <p14:creationId xmlns:p14="http://schemas.microsoft.com/office/powerpoint/2010/main" val="21270609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What does regression tell us about our data and our theories?</a:t>
            </a:r>
          </a:p>
          <a:p>
            <a:r>
              <a:rPr lang="en-US" dirty="0"/>
              <a:t>How does regression work?</a:t>
            </a:r>
          </a:p>
          <a:p>
            <a:r>
              <a:rPr lang="en-US" dirty="0"/>
              <a:t>How do we interpret the results?</a:t>
            </a:r>
          </a:p>
          <a:p>
            <a:endParaRPr lang="en-US" dirty="0"/>
          </a:p>
        </p:txBody>
      </p:sp>
      <p:sp>
        <p:nvSpPr>
          <p:cNvPr id="3" name="Title 2"/>
          <p:cNvSpPr>
            <a:spLocks noGrp="1"/>
          </p:cNvSpPr>
          <p:nvPr>
            <p:ph type="title"/>
          </p:nvPr>
        </p:nvSpPr>
        <p:spPr/>
        <p:txBody>
          <a:bodyPr/>
          <a:lstStyle/>
          <a:p>
            <a:r>
              <a:rPr lang="en-US" dirty="0"/>
              <a:t>Essential Questions</a:t>
            </a:r>
          </a:p>
        </p:txBody>
      </p:sp>
    </p:spTree>
    <p:extLst>
      <p:ext uri="{BB962C8B-B14F-4D97-AF65-F5344CB8AC3E}">
        <p14:creationId xmlns:p14="http://schemas.microsoft.com/office/powerpoint/2010/main" val="27119054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More Regression!</a:t>
            </a:r>
          </a:p>
          <a:p>
            <a:r>
              <a:rPr lang="en-US" dirty="0"/>
              <a:t>Especially</a:t>
            </a:r>
            <a:r>
              <a:rPr lang="en-US"/>
              <a:t>, Goodness-of-fit </a:t>
            </a:r>
          </a:p>
        </p:txBody>
      </p:sp>
      <p:sp>
        <p:nvSpPr>
          <p:cNvPr id="3" name="Title 2"/>
          <p:cNvSpPr>
            <a:spLocks noGrp="1"/>
          </p:cNvSpPr>
          <p:nvPr>
            <p:ph type="title"/>
          </p:nvPr>
        </p:nvSpPr>
        <p:spPr/>
        <p:txBody>
          <a:bodyPr/>
          <a:lstStyle/>
          <a:p>
            <a:r>
              <a:rPr lang="en-US" dirty="0"/>
              <a:t>Next Time</a:t>
            </a:r>
            <a:r>
              <a:rPr lang="mr-IN" dirty="0"/>
              <a:t>…</a:t>
            </a:r>
            <a:r>
              <a:rPr lang="en-US" dirty="0"/>
              <a:t> </a:t>
            </a:r>
          </a:p>
        </p:txBody>
      </p:sp>
    </p:spTree>
    <p:extLst>
      <p:ext uri="{BB962C8B-B14F-4D97-AF65-F5344CB8AC3E}">
        <p14:creationId xmlns:p14="http://schemas.microsoft.com/office/powerpoint/2010/main" val="4215504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Type I and Type II Errors</a:t>
            </a:r>
          </a:p>
        </p:txBody>
      </p:sp>
      <p:pic>
        <p:nvPicPr>
          <p:cNvPr id="7" name="Content Placeholder 6"/>
          <p:cNvPicPr>
            <a:picLocks noGrp="1" noChangeAspect="1"/>
          </p:cNvPicPr>
          <p:nvPr>
            <p:ph idx="1"/>
          </p:nvPr>
        </p:nvPicPr>
        <p:blipFill>
          <a:blip r:embed="rId3"/>
          <a:srcRect l="-18187" r="-18187"/>
          <a:stretch>
            <a:fillRect/>
          </a:stretch>
        </p:blipFill>
        <p:spPr/>
      </p:pic>
    </p:spTree>
    <p:extLst>
      <p:ext uri="{BB962C8B-B14F-4D97-AF65-F5344CB8AC3E}">
        <p14:creationId xmlns:p14="http://schemas.microsoft.com/office/powerpoint/2010/main" val="4204592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23724" r="-23724"/>
          <a:stretch>
            <a:fillRect/>
          </a:stretch>
        </p:blipFill>
        <p:spPr/>
      </p:pic>
      <p:sp>
        <p:nvSpPr>
          <p:cNvPr id="3" name="Title 2"/>
          <p:cNvSpPr>
            <a:spLocks noGrp="1"/>
          </p:cNvSpPr>
          <p:nvPr>
            <p:ph type="title"/>
          </p:nvPr>
        </p:nvSpPr>
        <p:spPr/>
        <p:txBody>
          <a:bodyPr/>
          <a:lstStyle/>
          <a:p>
            <a:r>
              <a:rPr lang="en-US" dirty="0"/>
              <a:t>Type I and Type II Errors</a:t>
            </a:r>
          </a:p>
        </p:txBody>
      </p:sp>
    </p:spTree>
    <p:extLst>
      <p:ext uri="{BB962C8B-B14F-4D97-AF65-F5344CB8AC3E}">
        <p14:creationId xmlns:p14="http://schemas.microsoft.com/office/powerpoint/2010/main" val="1385342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12432" r="-12432"/>
          <a:stretch>
            <a:fillRect/>
          </a:stretch>
        </p:blipFill>
        <p:spPr/>
      </p:pic>
      <p:sp>
        <p:nvSpPr>
          <p:cNvPr id="3" name="Title 2"/>
          <p:cNvSpPr>
            <a:spLocks noGrp="1"/>
          </p:cNvSpPr>
          <p:nvPr>
            <p:ph type="title"/>
          </p:nvPr>
        </p:nvSpPr>
        <p:spPr/>
        <p:txBody>
          <a:bodyPr/>
          <a:lstStyle/>
          <a:p>
            <a:r>
              <a:rPr lang="en-US" dirty="0"/>
              <a:t>Type I and Type II Errors</a:t>
            </a:r>
          </a:p>
        </p:txBody>
      </p:sp>
    </p:spTree>
    <p:extLst>
      <p:ext uri="{BB962C8B-B14F-4D97-AF65-F5344CB8AC3E}">
        <p14:creationId xmlns:p14="http://schemas.microsoft.com/office/powerpoint/2010/main" val="2399768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number of times you say “not”</a:t>
            </a:r>
          </a:p>
          <a:p>
            <a:endParaRPr lang="en-US" dirty="0"/>
          </a:p>
          <a:p>
            <a:r>
              <a:rPr lang="en-US" dirty="0"/>
              <a:t>Type 1: I was </a:t>
            </a:r>
            <a:r>
              <a:rPr lang="en-US" b="1" dirty="0">
                <a:solidFill>
                  <a:srgbClr val="FF0000"/>
                </a:solidFill>
              </a:rPr>
              <a:t>not</a:t>
            </a:r>
            <a:r>
              <a:rPr lang="en-US" dirty="0">
                <a:solidFill>
                  <a:srgbClr val="FF0000"/>
                </a:solidFill>
              </a:rPr>
              <a:t> </a:t>
            </a:r>
            <a:r>
              <a:rPr lang="en-US" dirty="0"/>
              <a:t>correct in rejecting the null</a:t>
            </a:r>
          </a:p>
          <a:p>
            <a:endParaRPr lang="en-US" dirty="0"/>
          </a:p>
          <a:p>
            <a:r>
              <a:rPr lang="en-US" dirty="0"/>
              <a:t>Type 2: I was </a:t>
            </a:r>
            <a:r>
              <a:rPr lang="en-US" b="1" dirty="0">
                <a:solidFill>
                  <a:srgbClr val="FF0000"/>
                </a:solidFill>
              </a:rPr>
              <a:t>not</a:t>
            </a:r>
            <a:r>
              <a:rPr lang="en-US" dirty="0">
                <a:solidFill>
                  <a:srgbClr val="FF0000"/>
                </a:solidFill>
              </a:rPr>
              <a:t> </a:t>
            </a:r>
            <a:r>
              <a:rPr lang="en-US" dirty="0"/>
              <a:t>correct in </a:t>
            </a:r>
            <a:r>
              <a:rPr lang="en-US" b="1" dirty="0">
                <a:solidFill>
                  <a:srgbClr val="FF0000"/>
                </a:solidFill>
              </a:rPr>
              <a:t>not</a:t>
            </a:r>
            <a:r>
              <a:rPr lang="en-US" dirty="0"/>
              <a:t> rejecting the null</a:t>
            </a:r>
          </a:p>
        </p:txBody>
      </p:sp>
      <p:sp>
        <p:nvSpPr>
          <p:cNvPr id="3" name="Title 2"/>
          <p:cNvSpPr>
            <a:spLocks noGrp="1"/>
          </p:cNvSpPr>
          <p:nvPr>
            <p:ph type="title"/>
          </p:nvPr>
        </p:nvSpPr>
        <p:spPr/>
        <p:txBody>
          <a:bodyPr/>
          <a:lstStyle/>
          <a:p>
            <a:r>
              <a:rPr lang="en-US" dirty="0"/>
              <a:t>One way to remember</a:t>
            </a:r>
            <a:r>
              <a:rPr lang="mr-IN" dirty="0"/>
              <a:t>…</a:t>
            </a:r>
            <a:endParaRPr lang="en-US" dirty="0"/>
          </a:p>
        </p:txBody>
      </p:sp>
    </p:spTree>
    <p:extLst>
      <p:ext uri="{BB962C8B-B14F-4D97-AF65-F5344CB8AC3E}">
        <p14:creationId xmlns:p14="http://schemas.microsoft.com/office/powerpoint/2010/main" val="22183510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U Blue Bottom Left Swoosh">
  <a:themeElements>
    <a:clrScheme name="European Union">
      <a:dk1>
        <a:sysClr val="windowText" lastClr="000000"/>
      </a:dk1>
      <a:lt1>
        <a:sysClr val="window" lastClr="FFFFFF"/>
      </a:lt1>
      <a:dk2>
        <a:srgbClr val="464646"/>
      </a:dk2>
      <a:lt2>
        <a:srgbClr val="DEF5FA"/>
      </a:lt2>
      <a:accent1>
        <a:srgbClr val="2221BF"/>
      </a:accent1>
      <a:accent2>
        <a:srgbClr val="EBE603"/>
      </a:accent2>
      <a:accent3>
        <a:srgbClr val="EBE4E7"/>
      </a:accent3>
      <a:accent4>
        <a:srgbClr val="161416"/>
      </a:accent4>
      <a:accent5>
        <a:srgbClr val="3771CC"/>
      </a:accent5>
      <a:accent6>
        <a:srgbClr val="16457D"/>
      </a:accent6>
      <a:hlink>
        <a:srgbClr val="316AFF"/>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EU Blue Bottom Left Swoosh.thmx</Template>
  <TotalTime>3081</TotalTime>
  <Words>1821</Words>
  <Application>Microsoft Macintosh PowerPoint</Application>
  <PresentationFormat>On-screen Show (4:3)</PresentationFormat>
  <Paragraphs>390</Paragraphs>
  <Slides>59</Slides>
  <Notes>24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9" baseType="lpstr">
      <vt:lpstr>Arial</vt:lpstr>
      <vt:lpstr>Calibri</vt:lpstr>
      <vt:lpstr>Lucida Sans Unicode</vt:lpstr>
      <vt:lpstr>Mangal</vt:lpstr>
      <vt:lpstr>Times New Roman</vt:lpstr>
      <vt:lpstr>Verdana</vt:lpstr>
      <vt:lpstr>Wingdings 2</vt:lpstr>
      <vt:lpstr>Wingdings 3</vt:lpstr>
      <vt:lpstr>EU Blue Bottom Left Swoosh</vt:lpstr>
      <vt:lpstr>Equation</vt:lpstr>
      <vt:lpstr>Bivariate Regression</vt:lpstr>
      <vt:lpstr>Previously</vt:lpstr>
      <vt:lpstr>Essential Questions</vt:lpstr>
      <vt:lpstr>Type I and Type II Errors</vt:lpstr>
      <vt:lpstr>An aside: Type I and Type II Errors</vt:lpstr>
      <vt:lpstr>Type I and Type II Errors</vt:lpstr>
      <vt:lpstr>Type I and Type II Errors</vt:lpstr>
      <vt:lpstr>Type I and Type II Errors</vt:lpstr>
      <vt:lpstr>One way to remember…</vt:lpstr>
      <vt:lpstr>Another way to remember… </vt:lpstr>
      <vt:lpstr>Others…</vt:lpstr>
      <vt:lpstr>Type I and Type II Errors</vt:lpstr>
      <vt:lpstr>Regression</vt:lpstr>
      <vt:lpstr>Algebra Review: Equation of a Line</vt:lpstr>
      <vt:lpstr>Algebra Review: Equation of a Line</vt:lpstr>
      <vt:lpstr>Algebra Review: Equation of a Line</vt:lpstr>
      <vt:lpstr>Algebra Review: Equation of a Line</vt:lpstr>
      <vt:lpstr>Hypothetical Example</vt:lpstr>
      <vt:lpstr>Hypothetical Example</vt:lpstr>
      <vt:lpstr>Typical data: Noisy relationships</vt:lpstr>
      <vt:lpstr>Typical data: Noisy relationships</vt:lpstr>
      <vt:lpstr>Population Regression Model</vt:lpstr>
      <vt:lpstr>Population Regression Model </vt:lpstr>
      <vt:lpstr>Population Regression Model</vt:lpstr>
      <vt:lpstr>Population Regression Model </vt:lpstr>
      <vt:lpstr>Population Regression Model</vt:lpstr>
      <vt:lpstr>Estimation and Inference</vt:lpstr>
      <vt:lpstr>Objectives of regression analysis</vt:lpstr>
      <vt:lpstr>Estimation: Fitting a line</vt:lpstr>
      <vt:lpstr>Sample regression model</vt:lpstr>
      <vt:lpstr>Estimation: Fitting a line</vt:lpstr>
      <vt:lpstr>Estimation: Fitting a line</vt:lpstr>
      <vt:lpstr>Estimation: Fitting a line</vt:lpstr>
      <vt:lpstr>How do we know which line fits best?</vt:lpstr>
      <vt:lpstr>Predicted values</vt:lpstr>
      <vt:lpstr>Residuals</vt:lpstr>
      <vt:lpstr>Residual</vt:lpstr>
      <vt:lpstr>Residual</vt:lpstr>
      <vt:lpstr>Sum of squared residuals</vt:lpstr>
      <vt:lpstr>Ordinary least squares</vt:lpstr>
      <vt:lpstr>Population vs sample regression</vt:lpstr>
      <vt:lpstr>Population vs sample regression</vt:lpstr>
      <vt:lpstr>Population vs sample regression</vt:lpstr>
      <vt:lpstr>Population vs sample regression</vt:lpstr>
      <vt:lpstr>The OLS Regression Line</vt:lpstr>
      <vt:lpstr>Regression and Statistical Inference</vt:lpstr>
      <vt:lpstr>Admission Rate and Fed Loans </vt:lpstr>
      <vt:lpstr>Admission Rate and Fed Loans </vt:lpstr>
      <vt:lpstr>Interpreting Regression Results</vt:lpstr>
      <vt:lpstr>The Regression Model</vt:lpstr>
      <vt:lpstr>Interpreting Regression Results</vt:lpstr>
      <vt:lpstr>Interpreting Regression Results</vt:lpstr>
      <vt:lpstr>Scatterpot w/ Regression Line</vt:lpstr>
      <vt:lpstr>Interpreting Regression Results</vt:lpstr>
      <vt:lpstr>Interpreting Regression Results</vt:lpstr>
      <vt:lpstr>PowerPoint Presentation</vt:lpstr>
      <vt:lpstr>Another way to write these results… </vt:lpstr>
      <vt:lpstr>Essential Questions</vt:lpstr>
      <vt:lpstr>Next Time…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Lauren Perez</dc:creator>
  <cp:lastModifiedBy>Lauren Perez</cp:lastModifiedBy>
  <cp:revision>26</cp:revision>
  <dcterms:created xsi:type="dcterms:W3CDTF">2017-02-06T18:17:39Z</dcterms:created>
  <dcterms:modified xsi:type="dcterms:W3CDTF">2019-02-12T18:09:49Z</dcterms:modified>
</cp:coreProperties>
</file>